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913" r:id="rId1"/>
  </p:sldMasterIdLst>
  <p:sldIdLst>
    <p:sldId id="265" r:id="rId2"/>
    <p:sldId id="259" r:id="rId3"/>
    <p:sldId id="256" r:id="rId4"/>
    <p:sldId id="264" r:id="rId5"/>
    <p:sldId id="324" r:id="rId6"/>
    <p:sldId id="299" r:id="rId7"/>
    <p:sldId id="297" r:id="rId8"/>
    <p:sldId id="298" r:id="rId9"/>
    <p:sldId id="326" r:id="rId10"/>
    <p:sldId id="327" r:id="rId11"/>
    <p:sldId id="328" r:id="rId12"/>
    <p:sldId id="325" r:id="rId13"/>
    <p:sldId id="294" r:id="rId14"/>
  </p:sldIdLst>
  <p:sldSz cx="8640763" cy="6858000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7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37" autoAdjust="0"/>
  </p:normalViewPr>
  <p:slideViewPr>
    <p:cSldViewPr>
      <p:cViewPr varScale="1">
        <p:scale>
          <a:sx n="109" d="100"/>
          <a:sy n="109" d="100"/>
        </p:scale>
        <p:origin x="1536" y="114"/>
      </p:cViewPr>
      <p:guideLst>
        <p:guide orient="horz" pos="2160"/>
        <p:guide pos="272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5122622004088054E-2"/>
          <c:y val="0.30982408836612546"/>
          <c:w val="0.63544319291927076"/>
          <c:h val="0.40854822427593573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2024 год</c:v>
                </c:pt>
              </c:strCache>
            </c:strRef>
          </c:tx>
          <c:spPr>
            <a:solidFill>
              <a:srgbClr val="9999FF"/>
            </a:solidFill>
            <a:ln w="12668">
              <a:solidFill>
                <a:srgbClr val="000000"/>
              </a:solidFill>
              <a:prstDash val="solid"/>
            </a:ln>
          </c:spPr>
          <c:explosion val="16"/>
          <c:dPt>
            <c:idx val="1"/>
            <c:bubble3D val="0"/>
            <c:spPr>
              <a:solidFill>
                <a:srgbClr val="993366"/>
              </a:solidFill>
              <a:ln w="12668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0-591B-4174-8075-88E34B69DE45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12668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591B-4174-8075-88E34B69DE45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12668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591B-4174-8075-88E34B69DE45}"/>
              </c:ext>
            </c:extLst>
          </c:dPt>
          <c:dPt>
            <c:idx val="4"/>
            <c:bubble3D val="0"/>
            <c:spPr>
              <a:solidFill>
                <a:srgbClr val="660066"/>
              </a:solidFill>
              <a:ln w="12668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591B-4174-8075-88E34B69DE45}"/>
              </c:ext>
            </c:extLst>
          </c:dPt>
          <c:dLbls>
            <c:spPr>
              <a:noFill/>
              <a:ln w="25336">
                <a:noFill/>
              </a:ln>
            </c:spPr>
            <c:txPr>
              <a:bodyPr/>
              <a:lstStyle/>
              <a:p>
                <a:pPr>
                  <a:defRPr sz="997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Sheet1!$B$1:$G$1</c:f>
              <c:strCache>
                <c:ptCount val="6"/>
                <c:pt idx="0">
                  <c:v>Налог на доходы физических лиц</c:v>
                </c:pt>
                <c:pt idx="1">
                  <c:v>Транспортный налог</c:v>
                </c:pt>
                <c:pt idx="2">
                  <c:v>Налог, взимаемый в связи с применением упрощенной системы налогообложения</c:v>
                </c:pt>
                <c:pt idx="3">
                  <c:v>Акцизы</c:v>
                </c:pt>
                <c:pt idx="4">
                  <c:v>Прочие налоговые доходы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68.95</c:v>
                </c:pt>
                <c:pt idx="1">
                  <c:v>5.6599999999999984</c:v>
                </c:pt>
                <c:pt idx="2">
                  <c:v>3.04</c:v>
                </c:pt>
                <c:pt idx="3">
                  <c:v>8.4600000000000026</c:v>
                </c:pt>
                <c:pt idx="4">
                  <c:v>7.84</c:v>
                </c:pt>
                <c:pt idx="5">
                  <c:v>9.09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91B-4174-8075-88E34B69DE45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solidFill>
              <a:srgbClr val="993366"/>
            </a:solidFill>
            <a:ln w="12668">
              <a:solidFill>
                <a:srgbClr val="000000"/>
              </a:solidFill>
              <a:prstDash val="solid"/>
            </a:ln>
          </c:spPr>
          <c:explosion val="16"/>
          <c:dPt>
            <c:idx val="0"/>
            <c:bubble3D val="0"/>
            <c:spPr>
              <a:solidFill>
                <a:srgbClr val="9999FF"/>
              </a:solidFill>
              <a:ln w="12668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591B-4174-8075-88E34B69DE45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12668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591B-4174-8075-88E34B69DE45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12668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591B-4174-8075-88E34B69DE45}"/>
              </c:ext>
            </c:extLst>
          </c:dPt>
          <c:dPt>
            <c:idx val="4"/>
            <c:bubble3D val="0"/>
            <c:spPr>
              <a:solidFill>
                <a:srgbClr val="660066"/>
              </a:solidFill>
              <a:ln w="12668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8-591B-4174-8075-88E34B69DE45}"/>
              </c:ext>
            </c:extLst>
          </c:dPt>
          <c:cat>
            <c:strRef>
              <c:f>Sheet1!$B$1:$G$1</c:f>
              <c:strCache>
                <c:ptCount val="6"/>
                <c:pt idx="0">
                  <c:v>Налог на доходы физических лиц</c:v>
                </c:pt>
                <c:pt idx="1">
                  <c:v>Транспортный налог</c:v>
                </c:pt>
                <c:pt idx="2">
                  <c:v>Налог, взимаемый в связи с применением упрощенной системы налогообложения</c:v>
                </c:pt>
                <c:pt idx="3">
                  <c:v>Акцизы</c:v>
                </c:pt>
                <c:pt idx="4">
                  <c:v>Прочие налоговые доходы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9-591B-4174-8075-88E34B69DE45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</c:strCache>
            </c:strRef>
          </c:tx>
          <c:spPr>
            <a:solidFill>
              <a:srgbClr val="FFFFCC"/>
            </a:solidFill>
            <a:ln w="12668">
              <a:solidFill>
                <a:srgbClr val="000000"/>
              </a:solidFill>
              <a:prstDash val="solid"/>
            </a:ln>
          </c:spPr>
          <c:explosion val="16"/>
          <c:dPt>
            <c:idx val="0"/>
            <c:bubble3D val="0"/>
            <c:spPr>
              <a:solidFill>
                <a:srgbClr val="9999FF"/>
              </a:solidFill>
              <a:ln w="12668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A-591B-4174-8075-88E34B69DE45}"/>
              </c:ext>
            </c:extLst>
          </c:dPt>
          <c:dPt>
            <c:idx val="1"/>
            <c:bubble3D val="0"/>
            <c:spPr>
              <a:solidFill>
                <a:srgbClr val="993366"/>
              </a:solidFill>
              <a:ln w="12668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591B-4174-8075-88E34B69DE45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12668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C-591B-4174-8075-88E34B69DE45}"/>
              </c:ext>
            </c:extLst>
          </c:dPt>
          <c:dPt>
            <c:idx val="4"/>
            <c:bubble3D val="0"/>
            <c:spPr>
              <a:solidFill>
                <a:srgbClr val="660066"/>
              </a:solidFill>
              <a:ln w="12668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D-591B-4174-8075-88E34B69DE45}"/>
              </c:ext>
            </c:extLst>
          </c:dPt>
          <c:cat>
            <c:strRef>
              <c:f>Sheet1!$B$1:$G$1</c:f>
              <c:strCache>
                <c:ptCount val="6"/>
                <c:pt idx="0">
                  <c:v>Налог на доходы физических лиц</c:v>
                </c:pt>
                <c:pt idx="1">
                  <c:v>Транспортный налог</c:v>
                </c:pt>
                <c:pt idx="2">
                  <c:v>Налог, взимаемый в связи с применением упрощенной системы налогообложения</c:v>
                </c:pt>
                <c:pt idx="3">
                  <c:v>Акцизы</c:v>
                </c:pt>
                <c:pt idx="4">
                  <c:v>Прочие налоговые доходы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E-591B-4174-8075-88E34B69DE45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</c:strCache>
            </c:strRef>
          </c:tx>
          <c:spPr>
            <a:solidFill>
              <a:srgbClr val="CCFFFF"/>
            </a:solidFill>
            <a:ln w="12668">
              <a:solidFill>
                <a:srgbClr val="000000"/>
              </a:solidFill>
              <a:prstDash val="solid"/>
            </a:ln>
          </c:spPr>
          <c:explosion val="16"/>
          <c:dPt>
            <c:idx val="0"/>
            <c:bubble3D val="0"/>
            <c:spPr>
              <a:solidFill>
                <a:srgbClr val="9999FF"/>
              </a:solidFill>
              <a:ln w="12668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591B-4174-8075-88E34B69DE45}"/>
              </c:ext>
            </c:extLst>
          </c:dPt>
          <c:dPt>
            <c:idx val="1"/>
            <c:bubble3D val="0"/>
            <c:spPr>
              <a:solidFill>
                <a:srgbClr val="993366"/>
              </a:solidFill>
              <a:ln w="12668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0-591B-4174-8075-88E34B69DE45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12668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1-591B-4174-8075-88E34B69DE45}"/>
              </c:ext>
            </c:extLst>
          </c:dPt>
          <c:dPt>
            <c:idx val="4"/>
            <c:bubble3D val="0"/>
            <c:spPr>
              <a:solidFill>
                <a:srgbClr val="660066"/>
              </a:solidFill>
              <a:ln w="12668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2-591B-4174-8075-88E34B69DE45}"/>
              </c:ext>
            </c:extLst>
          </c:dPt>
          <c:cat>
            <c:strRef>
              <c:f>Sheet1!$B$1:$G$1</c:f>
              <c:strCache>
                <c:ptCount val="6"/>
                <c:pt idx="0">
                  <c:v>Налог на доходы физических лиц</c:v>
                </c:pt>
                <c:pt idx="1">
                  <c:v>Транспортный налог</c:v>
                </c:pt>
                <c:pt idx="2">
                  <c:v>Налог, взимаемый в связи с применением упрощенной системы налогообложения</c:v>
                </c:pt>
                <c:pt idx="3">
                  <c:v>Акцизы</c:v>
                </c:pt>
                <c:pt idx="4">
                  <c:v>Прочие налоговые доходы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Sheet1!$B$5:$G$5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13-591B-4174-8075-88E34B69DE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solidFill>
          <a:srgbClr val="C0C0C0"/>
        </a:solidFill>
        <a:ln w="12668">
          <a:solidFill>
            <a:srgbClr val="808080"/>
          </a:solidFill>
          <a:prstDash val="solid"/>
        </a:ln>
      </c:spPr>
    </c:plotArea>
    <c:legend>
      <c:legendPos val="r"/>
      <c:legendEntry>
        <c:idx val="0"/>
        <c:txPr>
          <a:bodyPr/>
          <a:lstStyle/>
          <a:p>
            <a:pPr>
              <a:defRPr sz="1097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097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097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097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097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097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</c:legendEntry>
      <c:layout>
        <c:manualLayout>
          <c:xMode val="edge"/>
          <c:yMode val="edge"/>
          <c:x val="0.66346778401578721"/>
          <c:y val="3.2764762965423384E-3"/>
          <c:w val="0.33653221598421301"/>
          <c:h val="0.99672352370345751"/>
        </c:manualLayout>
      </c:layout>
      <c:overlay val="0"/>
      <c:spPr>
        <a:noFill/>
        <a:ln w="3167">
          <a:solidFill>
            <a:srgbClr val="000000"/>
          </a:solidFill>
          <a:prstDash val="solid"/>
        </a:ln>
      </c:spPr>
      <c:txPr>
        <a:bodyPr/>
        <a:lstStyle/>
        <a:p>
          <a:pPr>
            <a:defRPr sz="1491" b="1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621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99"/>
      <c:rotY val="40"/>
      <c:depthPercent val="76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1602209944751408"/>
          <c:y val="2.5210084033613443E-2"/>
          <c:w val="0.52854511970534057"/>
          <c:h val="0.7450980392156886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Налоговые доходы</c:v>
                </c:pt>
              </c:strCache>
            </c:strRef>
          </c:tx>
          <c:spPr>
            <a:solidFill>
              <a:srgbClr val="9999FF"/>
            </a:solidFill>
            <a:ln w="12666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Sheet1!$B$1:$F$1</c:f>
              <c:strCache>
                <c:ptCount val="1"/>
                <c:pt idx="0">
                  <c:v>2024 год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299.10000000000002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1E-4E77-9E86-79FCE39A3775}"/>
            </c:ext>
          </c:extLst>
        </c:ser>
        <c:ser>
          <c:idx val="4"/>
          <c:order val="1"/>
          <c:tx>
            <c:strRef>
              <c:f>Sheet1!$A$5</c:f>
              <c:strCache>
                <c:ptCount val="1"/>
                <c:pt idx="0">
                  <c:v>Неналоговые доходы</c:v>
                </c:pt>
              </c:strCache>
            </c:strRef>
          </c:tx>
          <c:spPr>
            <a:solidFill>
              <a:srgbClr val="660066"/>
            </a:solidFill>
            <a:ln w="12666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Sheet1!$B$1:$F$1</c:f>
              <c:strCache>
                <c:ptCount val="1"/>
                <c:pt idx="0">
                  <c:v>2024 год</c:v>
                </c:pt>
              </c:strCache>
            </c:strRef>
          </c:cat>
          <c:val>
            <c:numRef>
              <c:f>Sheet1!$B$5:$F$5</c:f>
              <c:numCache>
                <c:formatCode>General</c:formatCode>
                <c:ptCount val="5"/>
                <c:pt idx="1">
                  <c:v>29.9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1E-4E77-9E86-79FCE39A3775}"/>
            </c:ext>
          </c:extLst>
        </c:ser>
        <c:ser>
          <c:idx val="3"/>
          <c:order val="2"/>
          <c:tx>
            <c:strRef>
              <c:f>Sheet1!$A$8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solidFill>
              <a:srgbClr val="CCFFFF"/>
            </a:solidFill>
            <a:ln w="12666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Sheet1!$B$1:$F$1</c:f>
              <c:strCache>
                <c:ptCount val="1"/>
                <c:pt idx="0">
                  <c:v>2024 год</c:v>
                </c:pt>
              </c:strCache>
            </c:strRef>
          </c:cat>
          <c:val>
            <c:numRef>
              <c:f>Sheet1!$B$8:$F$8</c:f>
              <c:numCache>
                <c:formatCode>General</c:formatCode>
                <c:ptCount val="5"/>
                <c:pt idx="2">
                  <c:v>1784.2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71E-4E77-9E86-79FCE39A37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gapDepth val="0"/>
        <c:shape val="cylinder"/>
        <c:axId val="130459904"/>
        <c:axId val="130461696"/>
        <c:axId val="0"/>
      </c:bar3DChart>
      <c:catAx>
        <c:axId val="130459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66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571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30461696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30461696"/>
        <c:scaling>
          <c:orientation val="minMax"/>
        </c:scaling>
        <c:delete val="0"/>
        <c:axPos val="l"/>
        <c:majorGridlines>
          <c:spPr>
            <a:ln w="3166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66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571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30459904"/>
        <c:crosses val="autoZero"/>
        <c:crossBetween val="between"/>
      </c:valAx>
      <c:spPr>
        <a:noFill/>
        <a:ln w="25331">
          <a:noFill/>
        </a:ln>
      </c:spPr>
    </c:plotArea>
    <c:legend>
      <c:legendPos val="r"/>
      <c:layout>
        <c:manualLayout>
          <c:xMode val="edge"/>
          <c:yMode val="edge"/>
          <c:x val="0.66482504604051917"/>
          <c:y val="0.26050420168067312"/>
          <c:w val="0.32780847145488251"/>
          <c:h val="0.4817927170868348"/>
        </c:manualLayout>
      </c:layout>
      <c:overlay val="0"/>
      <c:spPr>
        <a:noFill/>
        <a:ln w="3166">
          <a:solidFill>
            <a:srgbClr val="000000"/>
          </a:solidFill>
          <a:prstDash val="solid"/>
        </a:ln>
      </c:spPr>
      <c:txPr>
        <a:bodyPr/>
        <a:lstStyle/>
        <a:p>
          <a:pPr>
            <a:defRPr sz="1441" b="1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571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096362" y="1169931"/>
            <a:ext cx="4549852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4045" y="533401"/>
            <a:ext cx="5815990" cy="3124201"/>
          </a:xfrm>
        </p:spPr>
        <p:txBody>
          <a:bodyPr anchor="b">
            <a:normAutofit/>
          </a:bodyPr>
          <a:lstStyle>
            <a:lvl1pPr algn="l">
              <a:defRPr sz="4158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4045" y="3843868"/>
            <a:ext cx="4681594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1890">
                <a:solidFill>
                  <a:schemeClr val="bg2">
                    <a:lumMod val="75000"/>
                  </a:schemeClr>
                </a:solidFill>
              </a:defRPr>
            </a:lvl1pPr>
            <a:lvl2pPr marL="4320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641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96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282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92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2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56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29709-9217-4703-8A41-AA554492AC44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49245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45" y="4495800"/>
            <a:ext cx="6194122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04045" y="533400"/>
            <a:ext cx="7632674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512"/>
            </a:lvl1pPr>
            <a:lvl2pPr marL="432054" indent="0">
              <a:buNone/>
              <a:defRPr sz="1512"/>
            </a:lvl2pPr>
            <a:lvl3pPr marL="864108" indent="0">
              <a:buNone/>
              <a:defRPr sz="1512"/>
            </a:lvl3pPr>
            <a:lvl4pPr marL="1296162" indent="0">
              <a:buNone/>
              <a:defRPr sz="1512"/>
            </a:lvl4pPr>
            <a:lvl5pPr marL="1728216" indent="0">
              <a:buNone/>
              <a:defRPr sz="1512"/>
            </a:lvl5pPr>
            <a:lvl6pPr marL="2160270" indent="0">
              <a:buNone/>
              <a:defRPr sz="1512"/>
            </a:lvl6pPr>
            <a:lvl7pPr marL="2592324" indent="0">
              <a:buNone/>
              <a:defRPr sz="1512"/>
            </a:lvl7pPr>
            <a:lvl8pPr marL="3024378" indent="0">
              <a:buNone/>
              <a:defRPr sz="1512"/>
            </a:lvl8pPr>
            <a:lvl9pPr marL="3456432" indent="0">
              <a:buNone/>
              <a:defRPr sz="1512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20066" y="3843867"/>
            <a:ext cx="6880606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512"/>
            </a:lvl1pPr>
            <a:lvl2pPr marL="432054" indent="0">
              <a:buFontTx/>
              <a:buNone/>
              <a:defRPr/>
            </a:lvl2pPr>
            <a:lvl3pPr marL="864108" indent="0">
              <a:buFontTx/>
              <a:buNone/>
              <a:defRPr/>
            </a:lvl3pPr>
            <a:lvl4pPr marL="1296162" indent="0">
              <a:buFontTx/>
              <a:buNone/>
              <a:defRPr/>
            </a:lvl4pPr>
            <a:lvl5pPr marL="1728216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10597-9C29-4E69-9171-A6E2FA413B3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93533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45" y="533400"/>
            <a:ext cx="7632674" cy="2895600"/>
          </a:xfrm>
        </p:spPr>
        <p:txBody>
          <a:bodyPr anchor="ctr">
            <a:normAutofit/>
          </a:bodyPr>
          <a:lstStyle>
            <a:lvl1pPr algn="l">
              <a:defRPr sz="2646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45" y="4114800"/>
            <a:ext cx="6032235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701">
                <a:solidFill>
                  <a:schemeClr val="bg2">
                    <a:lumMod val="75000"/>
                  </a:schemeClr>
                </a:solidFill>
              </a:defRPr>
            </a:lvl1pPr>
            <a:lvl2pPr marL="43205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E5C58-E0D1-487D-87DC-DA4474DD555F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531641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158" y="533400"/>
            <a:ext cx="6482261" cy="2895600"/>
          </a:xfrm>
        </p:spPr>
        <p:txBody>
          <a:bodyPr anchor="ctr">
            <a:normAutofit/>
          </a:bodyPr>
          <a:lstStyle>
            <a:lvl1pPr algn="l">
              <a:defRPr sz="2646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08090" y="3429000"/>
            <a:ext cx="6050109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32054" indent="0">
              <a:buFontTx/>
              <a:buNone/>
              <a:defRPr/>
            </a:lvl2pPr>
            <a:lvl3pPr marL="864108" indent="0">
              <a:buFontTx/>
              <a:buNone/>
              <a:defRPr/>
            </a:lvl3pPr>
            <a:lvl4pPr marL="1296162" indent="0">
              <a:buFontTx/>
              <a:buNone/>
              <a:defRPr/>
            </a:lvl4pPr>
            <a:lvl5pPr marL="1728216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45" y="4301070"/>
            <a:ext cx="6031110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1890">
                <a:solidFill>
                  <a:schemeClr val="bg2">
                    <a:lumMod val="75000"/>
                  </a:schemeClr>
                </a:solidFill>
              </a:defRPr>
            </a:lvl1pPr>
            <a:lvl2pPr marL="43205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5D3A9-8137-428B-A16B-662D68E9BE67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4" name="TextBox 13"/>
          <p:cNvSpPr txBox="1"/>
          <p:nvPr/>
        </p:nvSpPr>
        <p:spPr>
          <a:xfrm>
            <a:off x="216019" y="710624"/>
            <a:ext cx="432151" cy="584776"/>
          </a:xfrm>
          <a:prstGeom prst="rect">
            <a:avLst/>
          </a:prstGeom>
        </p:spPr>
        <p:txBody>
          <a:bodyPr vert="horz" lIns="86408" tIns="43204" rIns="86408" bIns="43204" rtlCol="0" anchor="ctr">
            <a:noAutofit/>
          </a:bodyPr>
          <a:lstStyle/>
          <a:p>
            <a:pPr lvl="0"/>
            <a:r>
              <a:rPr lang="en-US" sz="756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272642" y="2768601"/>
            <a:ext cx="432151" cy="584776"/>
          </a:xfrm>
          <a:prstGeom prst="rect">
            <a:avLst/>
          </a:prstGeom>
        </p:spPr>
        <p:txBody>
          <a:bodyPr vert="horz" lIns="86408" tIns="43204" rIns="86408" bIns="43204" rtlCol="0" anchor="ctr">
            <a:noAutofit/>
          </a:bodyPr>
          <a:lstStyle/>
          <a:p>
            <a:pPr lvl="0" algn="r"/>
            <a:r>
              <a:rPr lang="en-US" sz="756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48120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45" y="3429000"/>
            <a:ext cx="6031110" cy="1697400"/>
          </a:xfrm>
        </p:spPr>
        <p:txBody>
          <a:bodyPr anchor="b">
            <a:normAutofit/>
          </a:bodyPr>
          <a:lstStyle>
            <a:lvl1pPr algn="l">
              <a:defRPr sz="2646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45" y="5132981"/>
            <a:ext cx="6032235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701">
                <a:solidFill>
                  <a:schemeClr val="bg2">
                    <a:lumMod val="75000"/>
                  </a:schemeClr>
                </a:solidFill>
              </a:defRPr>
            </a:lvl1pPr>
            <a:lvl2pPr marL="43205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25476-7380-444A-AC86-75FB0244F39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22495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159" y="533400"/>
            <a:ext cx="6482260" cy="2895600"/>
          </a:xfrm>
        </p:spPr>
        <p:txBody>
          <a:bodyPr anchor="ctr">
            <a:normAutofit/>
          </a:bodyPr>
          <a:lstStyle>
            <a:lvl1pPr algn="l">
              <a:defRPr sz="2646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4045" y="3886200"/>
            <a:ext cx="6031110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89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44" y="4953000"/>
            <a:ext cx="6031109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701">
                <a:solidFill>
                  <a:schemeClr val="bg2">
                    <a:lumMod val="75000"/>
                  </a:schemeClr>
                </a:solidFill>
              </a:defRPr>
            </a:lvl1pPr>
            <a:lvl2pPr marL="43205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C3C18-C566-4758-8E0B-2F6E4DFC5E75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4" name="TextBox 13"/>
          <p:cNvSpPr txBox="1"/>
          <p:nvPr/>
        </p:nvSpPr>
        <p:spPr>
          <a:xfrm>
            <a:off x="216019" y="710624"/>
            <a:ext cx="432151" cy="584776"/>
          </a:xfrm>
          <a:prstGeom prst="rect">
            <a:avLst/>
          </a:prstGeom>
        </p:spPr>
        <p:txBody>
          <a:bodyPr vert="horz" lIns="86408" tIns="43204" rIns="86408" bIns="43204" rtlCol="0" anchor="ctr">
            <a:noAutofit/>
          </a:bodyPr>
          <a:lstStyle/>
          <a:p>
            <a:pPr lvl="0"/>
            <a:r>
              <a:rPr lang="en-US" sz="756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272642" y="2768601"/>
            <a:ext cx="432151" cy="584776"/>
          </a:xfrm>
          <a:prstGeom prst="rect">
            <a:avLst/>
          </a:prstGeom>
        </p:spPr>
        <p:txBody>
          <a:bodyPr vert="horz" lIns="86408" tIns="43204" rIns="86408" bIns="43204" rtlCol="0" anchor="ctr">
            <a:noAutofit/>
          </a:bodyPr>
          <a:lstStyle/>
          <a:p>
            <a:pPr lvl="0" algn="r"/>
            <a:r>
              <a:rPr lang="en-US" sz="756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78983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44" y="533400"/>
            <a:ext cx="7111486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646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4045" y="3928534"/>
            <a:ext cx="603111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89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44" y="4766736"/>
            <a:ext cx="6031109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701">
                <a:solidFill>
                  <a:schemeClr val="bg2">
                    <a:lumMod val="75000"/>
                  </a:schemeClr>
                </a:solidFill>
              </a:defRPr>
            </a:lvl1pPr>
            <a:lvl2pPr marL="43205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1AA80-0D57-4576-8DE7-0D05C4975D40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511987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45" y="4495800"/>
            <a:ext cx="6194122" cy="1524000"/>
          </a:xfrm>
        </p:spPr>
        <p:txBody>
          <a:bodyPr>
            <a:normAutofit/>
          </a:bodyPr>
          <a:lstStyle>
            <a:lvl1pPr algn="l">
              <a:defRPr sz="264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045" y="533401"/>
            <a:ext cx="6194122" cy="376767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406F0-8406-4554-9960-BD63E7DBF36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745629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05026" y="533400"/>
            <a:ext cx="1931692" cy="4419600"/>
          </a:xfrm>
        </p:spPr>
        <p:txBody>
          <a:bodyPr vert="eaVert">
            <a:normAutofit/>
          </a:bodyPr>
          <a:lstStyle>
            <a:lvl1pPr>
              <a:defRPr sz="264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044" y="533400"/>
            <a:ext cx="5528059" cy="5486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66A20-F2D5-45DC-9367-22167A3C4E3E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306408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800" y="277813"/>
            <a:ext cx="7777163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31800" y="1600200"/>
            <a:ext cx="7777163" cy="4530725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31800" y="6278563"/>
            <a:ext cx="2016125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952750" y="6278563"/>
            <a:ext cx="2735263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192838" y="6278563"/>
            <a:ext cx="2016125" cy="457200"/>
          </a:xfrm>
        </p:spPr>
        <p:txBody>
          <a:bodyPr/>
          <a:lstStyle>
            <a:lvl1pPr>
              <a:defRPr/>
            </a:lvl1pPr>
          </a:lstStyle>
          <a:p>
            <a:fld id="{74F03558-E153-4489-BCBC-648AD4B96B0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246331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800" y="277813"/>
            <a:ext cx="7777163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31800" y="1600200"/>
            <a:ext cx="3811588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Место для изображения из Интернета 3"/>
          <p:cNvSpPr>
            <a:spLocks noGrp="1"/>
          </p:cNvSpPr>
          <p:nvPr>
            <p:ph type="clipArt" sz="half" idx="2"/>
          </p:nvPr>
        </p:nvSpPr>
        <p:spPr>
          <a:xfrm>
            <a:off x="4395788" y="1600200"/>
            <a:ext cx="3813175" cy="4530725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31800" y="6278563"/>
            <a:ext cx="2016125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952750" y="6278563"/>
            <a:ext cx="2735263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192838" y="6278563"/>
            <a:ext cx="2016125" cy="457200"/>
          </a:xfrm>
        </p:spPr>
        <p:txBody>
          <a:bodyPr/>
          <a:lstStyle>
            <a:lvl1pPr>
              <a:defRPr/>
            </a:lvl1pPr>
          </a:lstStyle>
          <a:p>
            <a:fld id="{C761BE5B-7020-4B9F-AC85-8B3E5277AA5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31467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45" y="4495800"/>
            <a:ext cx="6194122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045" y="533400"/>
            <a:ext cx="6194122" cy="376767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9E53B-9CD7-4712-BC1B-ACB546A77AF9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14802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45" y="1981200"/>
            <a:ext cx="6050110" cy="2319867"/>
          </a:xfrm>
        </p:spPr>
        <p:txBody>
          <a:bodyPr anchor="b">
            <a:normAutofit/>
          </a:bodyPr>
          <a:lstStyle>
            <a:lvl1pPr algn="l">
              <a:defRPr sz="3024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45" y="4487334"/>
            <a:ext cx="6050109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701">
                <a:solidFill>
                  <a:schemeClr val="bg2">
                    <a:lumMod val="75000"/>
                  </a:schemeClr>
                </a:solidFill>
              </a:defRPr>
            </a:lvl1pPr>
            <a:lvl2pPr marL="43205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511B-5DFC-4A9E-878B-EA93A44641FA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52288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45" y="4495800"/>
            <a:ext cx="6194122" cy="1524000"/>
          </a:xfrm>
        </p:spPr>
        <p:txBody>
          <a:bodyPr>
            <a:normAutofit/>
          </a:bodyPr>
          <a:lstStyle>
            <a:lvl1pPr>
              <a:defRPr sz="3024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04045" y="533401"/>
            <a:ext cx="3732582" cy="3767667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405770" y="533400"/>
            <a:ext cx="373094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D7C4D-541D-4BBF-87FB-E6DEC1D780E1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78241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45" y="4495800"/>
            <a:ext cx="6194122" cy="1524000"/>
          </a:xfrm>
        </p:spPr>
        <p:txBody>
          <a:bodyPr>
            <a:normAutofit/>
          </a:bodyPr>
          <a:lstStyle>
            <a:lvl1pPr>
              <a:defRPr sz="3024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64" y="533400"/>
            <a:ext cx="3512310" cy="609600"/>
          </a:xfrm>
        </p:spPr>
        <p:txBody>
          <a:bodyPr anchor="b">
            <a:noAutofit/>
          </a:bodyPr>
          <a:lstStyle>
            <a:lvl1pPr marL="0" indent="0">
              <a:buNone/>
              <a:defRPr sz="2268" b="0" cap="all">
                <a:solidFill>
                  <a:schemeClr val="tx1"/>
                </a:solidFill>
              </a:defRPr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044" y="1143001"/>
            <a:ext cx="3728330" cy="3158067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822" y="566738"/>
            <a:ext cx="3556898" cy="576262"/>
          </a:xfrm>
        </p:spPr>
        <p:txBody>
          <a:bodyPr anchor="b">
            <a:noAutofit/>
          </a:bodyPr>
          <a:lstStyle>
            <a:lvl1pPr marL="0" indent="0">
              <a:buNone/>
              <a:defRPr sz="2268" b="0" cap="all">
                <a:solidFill>
                  <a:schemeClr val="tx1"/>
                </a:solidFill>
              </a:defRPr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05771" y="1143000"/>
            <a:ext cx="3738949" cy="3149600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A009A-DEB1-4166-B570-DE19F95066DE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0775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45" y="4495800"/>
            <a:ext cx="6194122" cy="1524000"/>
          </a:xfrm>
        </p:spPr>
        <p:txBody>
          <a:bodyPr>
            <a:normAutofit/>
          </a:bodyPr>
          <a:lstStyle>
            <a:lvl1pPr>
              <a:defRPr sz="3024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04C5C-7423-4898-8FEC-94C487D40F81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15267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4D01B-7A17-4795-A457-B89CDB139AC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9546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0452" y="533400"/>
            <a:ext cx="3024267" cy="1524000"/>
          </a:xfrm>
        </p:spPr>
        <p:txBody>
          <a:bodyPr anchor="b">
            <a:normAutofit/>
          </a:bodyPr>
          <a:lstStyle>
            <a:lvl1pPr algn="l">
              <a:defRPr sz="189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044" y="533400"/>
            <a:ext cx="4194470" cy="54864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20452" y="2209803"/>
            <a:ext cx="3024267" cy="2091267"/>
          </a:xfrm>
        </p:spPr>
        <p:txBody>
          <a:bodyPr anchor="t">
            <a:normAutofit/>
          </a:bodyPr>
          <a:lstStyle>
            <a:lvl1pPr marL="0" indent="0">
              <a:buNone/>
              <a:defRPr sz="1512"/>
            </a:lvl1pPr>
            <a:lvl2pPr marL="432054" indent="0">
              <a:buNone/>
              <a:defRPr sz="1134"/>
            </a:lvl2pPr>
            <a:lvl3pPr marL="864108" indent="0">
              <a:buNone/>
              <a:defRPr sz="945"/>
            </a:lvl3pPr>
            <a:lvl4pPr marL="1296162" indent="0">
              <a:buNone/>
              <a:defRPr sz="851"/>
            </a:lvl4pPr>
            <a:lvl5pPr marL="1728216" indent="0">
              <a:buNone/>
              <a:defRPr sz="851"/>
            </a:lvl5pPr>
            <a:lvl6pPr marL="2160270" indent="0">
              <a:buNone/>
              <a:defRPr sz="851"/>
            </a:lvl6pPr>
            <a:lvl7pPr marL="2592324" indent="0">
              <a:buNone/>
              <a:defRPr sz="851"/>
            </a:lvl7pPr>
            <a:lvl8pPr marL="3024378" indent="0">
              <a:buNone/>
              <a:defRPr sz="851"/>
            </a:lvl8pPr>
            <a:lvl9pPr marL="3456432" indent="0">
              <a:buNone/>
              <a:defRPr sz="85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B402-3F13-4E83-8516-B0E6F72A4415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97977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48375" y="1447800"/>
            <a:ext cx="3367155" cy="1143000"/>
          </a:xfrm>
        </p:spPr>
        <p:txBody>
          <a:bodyPr anchor="b">
            <a:normAutofit/>
          </a:bodyPr>
          <a:lstStyle>
            <a:lvl1pPr algn="l">
              <a:defRPr sz="2268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20063" y="914400"/>
            <a:ext cx="3100407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512"/>
            </a:lvl1pPr>
            <a:lvl2pPr marL="432054" indent="0">
              <a:buNone/>
              <a:defRPr sz="1512"/>
            </a:lvl2pPr>
            <a:lvl3pPr marL="864108" indent="0">
              <a:buNone/>
              <a:defRPr sz="1512"/>
            </a:lvl3pPr>
            <a:lvl4pPr marL="1296162" indent="0">
              <a:buNone/>
              <a:defRPr sz="1512"/>
            </a:lvl4pPr>
            <a:lvl5pPr marL="1728216" indent="0">
              <a:buNone/>
              <a:defRPr sz="1512"/>
            </a:lvl5pPr>
            <a:lvl6pPr marL="2160270" indent="0">
              <a:buNone/>
              <a:defRPr sz="1512"/>
            </a:lvl6pPr>
            <a:lvl7pPr marL="2592324" indent="0">
              <a:buNone/>
              <a:defRPr sz="1512"/>
            </a:lvl7pPr>
            <a:lvl8pPr marL="3024378" indent="0">
              <a:buNone/>
              <a:defRPr sz="1512"/>
            </a:lvl8pPr>
            <a:lvl9pPr marL="3456432" indent="0">
              <a:buNone/>
              <a:defRPr sz="1512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48590" y="2743200"/>
            <a:ext cx="3368067" cy="2082800"/>
          </a:xfrm>
        </p:spPr>
        <p:txBody>
          <a:bodyPr anchor="t">
            <a:normAutofit/>
          </a:bodyPr>
          <a:lstStyle>
            <a:lvl1pPr marL="0" indent="0">
              <a:buNone/>
              <a:defRPr sz="1701"/>
            </a:lvl1pPr>
            <a:lvl2pPr marL="432054" indent="0">
              <a:buNone/>
              <a:defRPr sz="1134"/>
            </a:lvl2pPr>
            <a:lvl3pPr marL="864108" indent="0">
              <a:buNone/>
              <a:defRPr sz="945"/>
            </a:lvl3pPr>
            <a:lvl4pPr marL="1296162" indent="0">
              <a:buNone/>
              <a:defRPr sz="851"/>
            </a:lvl4pPr>
            <a:lvl5pPr marL="1728216" indent="0">
              <a:buNone/>
              <a:defRPr sz="851"/>
            </a:lvl5pPr>
            <a:lvl6pPr marL="2160270" indent="0">
              <a:buNone/>
              <a:defRPr sz="851"/>
            </a:lvl6pPr>
            <a:lvl7pPr marL="2592324" indent="0">
              <a:buNone/>
              <a:defRPr sz="851"/>
            </a:lvl7pPr>
            <a:lvl8pPr marL="3024378" indent="0">
              <a:buNone/>
              <a:defRPr sz="851"/>
            </a:lvl8pPr>
            <a:lvl9pPr marL="3456432" indent="0">
              <a:buNone/>
              <a:defRPr sz="85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04044" y="6172201"/>
            <a:ext cx="5491878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0966-4A1F-4E94-A422-13DB96E7ED3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42926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303557" y="3894668"/>
            <a:ext cx="2334495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045" y="4495800"/>
            <a:ext cx="6194122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45" y="533401"/>
            <a:ext cx="6194122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21324" y="6172204"/>
            <a:ext cx="113439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945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4044" y="6172201"/>
            <a:ext cx="5491878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945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46564" y="5578479"/>
            <a:ext cx="80974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646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5DD8FA9-9609-43C6-8E76-09112E4E0F7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493698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914" r:id="rId1"/>
    <p:sldLayoutId id="2147484915" r:id="rId2"/>
    <p:sldLayoutId id="2147484916" r:id="rId3"/>
    <p:sldLayoutId id="2147484917" r:id="rId4"/>
    <p:sldLayoutId id="2147484918" r:id="rId5"/>
    <p:sldLayoutId id="2147484919" r:id="rId6"/>
    <p:sldLayoutId id="2147484920" r:id="rId7"/>
    <p:sldLayoutId id="2147484921" r:id="rId8"/>
    <p:sldLayoutId id="2147484922" r:id="rId9"/>
    <p:sldLayoutId id="2147484923" r:id="rId10"/>
    <p:sldLayoutId id="2147484924" r:id="rId11"/>
    <p:sldLayoutId id="2147484925" r:id="rId12"/>
    <p:sldLayoutId id="2147484926" r:id="rId13"/>
    <p:sldLayoutId id="2147484927" r:id="rId14"/>
    <p:sldLayoutId id="2147484928" r:id="rId15"/>
    <p:sldLayoutId id="2147484929" r:id="rId16"/>
    <p:sldLayoutId id="2147484930" r:id="rId17"/>
    <p:sldLayoutId id="2147484931" r:id="rId18"/>
    <p:sldLayoutId id="2147484932" r:id="rId19"/>
  </p:sldLayoutIdLst>
  <p:txStyles>
    <p:titleStyle>
      <a:lvl1pPr algn="l" defTabSz="432054" rtl="0" eaLnBrk="1" latinLnBrk="0" hangingPunct="1">
        <a:spcBef>
          <a:spcPct val="0"/>
        </a:spcBef>
        <a:buNone/>
        <a:defRPr sz="3024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0034" indent="-270034" algn="l" defTabSz="432054" rtl="0" eaLnBrk="1" latinLnBrk="0" hangingPunct="1">
        <a:spcBef>
          <a:spcPct val="20000"/>
        </a:spcBef>
        <a:spcAft>
          <a:spcPts val="567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9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02088" indent="-270034" algn="l" defTabSz="432054" rtl="0" eaLnBrk="1" latinLnBrk="0" hangingPunct="1">
        <a:spcBef>
          <a:spcPct val="20000"/>
        </a:spcBef>
        <a:spcAft>
          <a:spcPts val="567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701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134142" indent="-270034" algn="l" defTabSz="432054" rtl="0" eaLnBrk="1" latinLnBrk="0" hangingPunct="1">
        <a:spcBef>
          <a:spcPct val="20000"/>
        </a:spcBef>
        <a:spcAft>
          <a:spcPts val="567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12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458182" indent="-162020" algn="l" defTabSz="432054" rtl="0" eaLnBrk="1" latinLnBrk="0" hangingPunct="1">
        <a:spcBef>
          <a:spcPct val="20000"/>
        </a:spcBef>
        <a:spcAft>
          <a:spcPts val="567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323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1890236" indent="-162020" algn="l" defTabSz="432054" rtl="0" eaLnBrk="1" latinLnBrk="0" hangingPunct="1">
        <a:spcBef>
          <a:spcPct val="20000"/>
        </a:spcBef>
        <a:spcAft>
          <a:spcPts val="567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323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376297" indent="-216027" algn="l" defTabSz="432054" rtl="0" eaLnBrk="1" latinLnBrk="0" hangingPunct="1">
        <a:spcBef>
          <a:spcPct val="20000"/>
        </a:spcBef>
        <a:spcAft>
          <a:spcPts val="567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323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808351" indent="-216027" algn="l" defTabSz="432054" rtl="0" eaLnBrk="1" latinLnBrk="0" hangingPunct="1">
        <a:spcBef>
          <a:spcPct val="20000"/>
        </a:spcBef>
        <a:spcAft>
          <a:spcPts val="567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323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240405" indent="-216027" algn="l" defTabSz="432054" rtl="0" eaLnBrk="1" latinLnBrk="0" hangingPunct="1">
        <a:spcBef>
          <a:spcPct val="20000"/>
        </a:spcBef>
        <a:spcAft>
          <a:spcPts val="567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323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672459" indent="-216027" algn="l" defTabSz="432054" rtl="0" eaLnBrk="1" latinLnBrk="0" hangingPunct="1">
        <a:spcBef>
          <a:spcPct val="20000"/>
        </a:spcBef>
        <a:spcAft>
          <a:spcPts val="567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323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2054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432054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432054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432054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432054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432054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432054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432054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432054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pinegafo@atnet.ru.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2%D1%80%D0%B0%D0%BD%D1%81%D1%84%D0%B5%D1%80%D1%82" TargetMode="External"/><Relationship Id="rId2" Type="http://schemas.openxmlformats.org/officeDocument/2006/relationships/hyperlink" Target="https://ru.wikipedia.org/wiki/%D0%9C%D0%B5%D0%B6%D0%B1%D1%8E%D0%B4%D0%B6%D0%B5%D1%82%D0%BD%D1%8B%D0%B5_%D0%BE%D1%82%D0%BD%D0%BE%D1%88%D0%B5%D0%BD%D0%B8%D1%8F" TargetMode="Externa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503957" y="1189038"/>
            <a:ext cx="7920880" cy="2879725"/>
          </a:xfrm>
        </p:spPr>
        <p:txBody>
          <a:bodyPr/>
          <a:lstStyle/>
          <a:p>
            <a:pPr eaLnBrk="1" hangingPunct="1">
              <a:spcAft>
                <a:spcPct val="0"/>
              </a:spcAft>
            </a:pPr>
            <a:endParaRPr lang="ru-RU" altLang="ru-RU" sz="2400" i="1" dirty="0" smtClean="0">
              <a:solidFill>
                <a:srgbClr val="FF0000"/>
              </a:solidFill>
            </a:endParaRPr>
          </a:p>
          <a:p>
            <a:pPr algn="ctr" eaLnBrk="1" hangingPunct="1">
              <a:spcAft>
                <a:spcPct val="0"/>
              </a:spcAft>
            </a:pPr>
            <a:r>
              <a:rPr lang="ru-RU" altLang="ru-RU" sz="2400" i="1" dirty="0" err="1" smtClean="0">
                <a:solidFill>
                  <a:srgbClr val="002060"/>
                </a:solidFill>
                <a:latin typeface="Segoe UI Semilight" pitchFamily="34" charset="0"/>
                <a:ea typeface="Segoe UI Semilight" pitchFamily="34" charset="0"/>
                <a:cs typeface="Segoe UI Semilight" pitchFamily="34" charset="0"/>
              </a:rPr>
              <a:t>Пинежского</a:t>
            </a:r>
            <a:r>
              <a:rPr lang="ru-RU" altLang="ru-RU" sz="2400" i="1" dirty="0" smtClean="0">
                <a:solidFill>
                  <a:srgbClr val="002060"/>
                </a:solidFill>
                <a:latin typeface="Segoe UI Semilight" pitchFamily="34" charset="0"/>
                <a:ea typeface="Segoe UI Semilight" pitchFamily="34" charset="0"/>
                <a:cs typeface="Segoe UI Semilight" pitchFamily="34" charset="0"/>
              </a:rPr>
              <a:t> муниципального округа Архангельской области</a:t>
            </a:r>
          </a:p>
          <a:p>
            <a:pPr algn="ctr" eaLnBrk="1" hangingPunct="1">
              <a:spcAft>
                <a:spcPct val="0"/>
              </a:spcAft>
            </a:pPr>
            <a:r>
              <a:rPr lang="ru-RU" altLang="ru-RU" sz="2400" i="1" dirty="0" smtClean="0">
                <a:solidFill>
                  <a:srgbClr val="002060"/>
                </a:solidFill>
                <a:latin typeface="Segoe UI Semilight" pitchFamily="34" charset="0"/>
                <a:ea typeface="Segoe UI Semilight" pitchFamily="34" charset="0"/>
                <a:cs typeface="Segoe UI Semilight" pitchFamily="34" charset="0"/>
              </a:rPr>
              <a:t>по проекту исполнения бюджета </a:t>
            </a:r>
            <a:r>
              <a:rPr lang="ru-RU" altLang="ru-RU" sz="2400" i="1" dirty="0" err="1" smtClean="0">
                <a:solidFill>
                  <a:srgbClr val="002060"/>
                </a:solidFill>
                <a:latin typeface="Segoe UI Semilight" pitchFamily="34" charset="0"/>
                <a:ea typeface="Segoe UI Semilight" pitchFamily="34" charset="0"/>
                <a:cs typeface="Segoe UI Semilight" pitchFamily="34" charset="0"/>
              </a:rPr>
              <a:t>Пинежского</a:t>
            </a:r>
            <a:r>
              <a:rPr lang="ru-RU" altLang="ru-RU" sz="2400" i="1" dirty="0" smtClean="0">
                <a:solidFill>
                  <a:srgbClr val="002060"/>
                </a:solidFill>
                <a:latin typeface="Segoe UI Semilight" pitchFamily="34" charset="0"/>
                <a:ea typeface="Segoe UI Semilight" pitchFamily="34" charset="0"/>
                <a:cs typeface="Segoe UI Semilight" pitchFamily="34" charset="0"/>
              </a:rPr>
              <a:t> муниципального округа за 2024 год</a:t>
            </a:r>
          </a:p>
        </p:txBody>
      </p:sp>
      <p:sp>
        <p:nvSpPr>
          <p:cNvPr id="10243" name="WordArt 3"/>
          <p:cNvSpPr>
            <a:spLocks noChangeArrowheads="1" noChangeShapeType="1" noTextEdit="1"/>
          </p:cNvSpPr>
          <p:nvPr/>
        </p:nvSpPr>
        <p:spPr bwMode="auto">
          <a:xfrm>
            <a:off x="1223963" y="333375"/>
            <a:ext cx="6553200" cy="855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905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F1B187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Бюджет для граждан </a:t>
            </a:r>
          </a:p>
        </p:txBody>
      </p:sp>
      <p:sp>
        <p:nvSpPr>
          <p:cNvPr id="10244" name="AutoShape 18" descr="0001-003-"/>
          <p:cNvSpPr>
            <a:spLocks noChangeAspect="1" noChangeArrowheads="1"/>
          </p:cNvSpPr>
          <p:nvPr/>
        </p:nvSpPr>
        <p:spPr bwMode="auto">
          <a:xfrm>
            <a:off x="4167188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10245" name="AutoShape 20" descr="0001-003-"/>
          <p:cNvSpPr>
            <a:spLocks noChangeAspect="1" noChangeArrowheads="1"/>
          </p:cNvSpPr>
          <p:nvPr/>
        </p:nvSpPr>
        <p:spPr bwMode="auto">
          <a:xfrm>
            <a:off x="4167188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10246" name="AutoShape 22" descr="0001-003-"/>
          <p:cNvSpPr>
            <a:spLocks noChangeAspect="1" noChangeArrowheads="1"/>
          </p:cNvSpPr>
          <p:nvPr/>
        </p:nvSpPr>
        <p:spPr bwMode="auto">
          <a:xfrm>
            <a:off x="4167188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10247" name="AutoShape 24" descr="0001-003-"/>
          <p:cNvSpPr>
            <a:spLocks noChangeAspect="1" noChangeArrowheads="1"/>
          </p:cNvSpPr>
          <p:nvPr/>
        </p:nvSpPr>
        <p:spPr bwMode="auto">
          <a:xfrm>
            <a:off x="4167188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3957" y="260648"/>
            <a:ext cx="770485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	Расходы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бюджета Пинежского муниципального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округа за 2024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год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осуществлены в размере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2106,9 млн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руб., по сравнению с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2023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годом увеличились на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172,1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млн. руб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	Направлены средства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подготовку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основания, устройства инженерных сетей, закупку и монтаж оборудования для физкультурно-оздоровительного комплекса в с. Карпогоры,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создание модельной муниципальной библиотеки в с. Сура, строительство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здания культурно-досугового центра в пос. Пинега, строительство плоскостного спортивного сооружения в с.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Карпогоры,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приведение в нормативное состояние сети автомобильных дорог общего пользования местного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значения, организацию транспортного обслуживания в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границах муниципального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округа, 	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Произведенные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позволили обеспечить функционирование 13 образовательных учреждений, районного центра дополнительного образования, 2 учреждений культуры, школы искусств.</a:t>
            </a:r>
          </a:p>
          <a:p>
            <a:pPr algn="just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Бюджет округа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программный. Реализовано 19 муниципальных программ на общую сумму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1905,6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руб., что составляет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90,4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процента всех расходов бюджета (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-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92,6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процента).</a:t>
            </a:r>
          </a:p>
          <a:p>
            <a:pPr algn="just">
              <a:spcAft>
                <a:spcPts val="0"/>
              </a:spcAft>
            </a:pPr>
            <a:endParaRPr lang="ru-RU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60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9941" y="260648"/>
            <a:ext cx="792088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При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исполнении большинства программ наблюдается позитивная динамика в достижении целевых показателей. </a:t>
            </a:r>
            <a:r>
              <a:rPr lang="ru-RU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Девять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2023г.-11)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из девятнадцати программ являются высокоэффективными,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семь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2023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6)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эффективными, нет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удовлетворительных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(2023 - 1) ,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три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эффективных программы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2023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1). 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1776,9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млн.руб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– расходы социального характера, их доля в бюджете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Пинежского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муниципального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округа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составила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84,3%.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Из них:</a:t>
            </a:r>
          </a:p>
          <a:p>
            <a:pPr algn="just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«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Образование» -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1284,2 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млн.руб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(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61,0%);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«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Культуру» - 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234,5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млн.руб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 (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11,1%);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«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Социальную политику» -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38,3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млн.руб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(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1,8%);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Физическую культуру и спорт» -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219,9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млн.руб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10,4%).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905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 flipV="1">
            <a:off x="420440" y="-2"/>
            <a:ext cx="770982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9642072"/>
              </p:ext>
            </p:extLst>
          </p:nvPr>
        </p:nvGraphicFramePr>
        <p:xfrm>
          <a:off x="431949" y="584934"/>
          <a:ext cx="7920880" cy="48443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4" name="Диаграмма" r:id="rId3" imgW="8848745" imgH="5438880" progId="MSGraph.Chart.8">
                  <p:embed/>
                </p:oleObj>
              </mc:Choice>
              <mc:Fallback>
                <p:oleObj name="Диаграмма" r:id="rId3" imgW="8848745" imgH="5438880" progId="MSGraph.Chart.8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949" y="584934"/>
                        <a:ext cx="7920880" cy="484431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382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901700" y="2009775"/>
            <a:ext cx="6837363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ru-RU" altLang="ru-RU" b="1" dirty="0">
                <a:latin typeface="Arial" charset="0"/>
              </a:rPr>
              <a:t>Контактная информация:</a:t>
            </a:r>
            <a:endParaRPr lang="ru-RU" altLang="ru-RU" dirty="0">
              <a:latin typeface="Arial" charset="0"/>
            </a:endParaRPr>
          </a:p>
          <a:p>
            <a:pPr algn="ctr" eaLnBrk="1" hangingPunct="1"/>
            <a:r>
              <a:rPr lang="ru-RU" altLang="ru-RU" dirty="0">
                <a:latin typeface="Arial" charset="0"/>
              </a:rPr>
              <a:t>График работы:</a:t>
            </a:r>
          </a:p>
          <a:p>
            <a:pPr algn="ctr" eaLnBrk="1" hangingPunct="1"/>
            <a:r>
              <a:rPr lang="ru-RU" altLang="ru-RU" dirty="0">
                <a:latin typeface="Arial" charset="0"/>
              </a:rPr>
              <a:t>понедельник-четверг с 9-00 до 17-15, пятница с 9-00 до 17-00,</a:t>
            </a:r>
          </a:p>
          <a:p>
            <a:pPr algn="ctr" eaLnBrk="1" hangingPunct="1"/>
            <a:r>
              <a:rPr lang="ru-RU" altLang="ru-RU" dirty="0">
                <a:latin typeface="Arial" charset="0"/>
              </a:rPr>
              <a:t>перерыв с 13-00 до 14-00.</a:t>
            </a:r>
          </a:p>
          <a:p>
            <a:pPr algn="ctr" eaLnBrk="1" hangingPunct="1"/>
            <a:r>
              <a:rPr lang="ru-RU" altLang="ru-RU" dirty="0">
                <a:latin typeface="Arial" charset="0"/>
              </a:rPr>
              <a:t>Адрес: </a:t>
            </a:r>
          </a:p>
          <a:p>
            <a:pPr algn="ctr" eaLnBrk="1" hangingPunct="1"/>
            <a:r>
              <a:rPr lang="ru-RU" altLang="ru-RU" dirty="0">
                <a:latin typeface="Arial" charset="0"/>
              </a:rPr>
              <a:t>164600, Архангельская область, </a:t>
            </a:r>
            <a:r>
              <a:rPr lang="ru-RU" altLang="ru-RU" dirty="0" err="1">
                <a:latin typeface="Arial" charset="0"/>
              </a:rPr>
              <a:t>Пинежский</a:t>
            </a:r>
            <a:r>
              <a:rPr lang="ru-RU" altLang="ru-RU" dirty="0">
                <a:latin typeface="Arial" charset="0"/>
              </a:rPr>
              <a:t> район,</a:t>
            </a:r>
          </a:p>
          <a:p>
            <a:pPr algn="ctr" eaLnBrk="1" hangingPunct="1"/>
            <a:r>
              <a:rPr lang="ru-RU" altLang="ru-RU" dirty="0">
                <a:latin typeface="Arial" charset="0"/>
              </a:rPr>
              <a:t> село Карпогоры, улица Федора Абрамова 43а.</a:t>
            </a:r>
          </a:p>
          <a:p>
            <a:pPr algn="ctr" eaLnBrk="1" hangingPunct="1"/>
            <a:r>
              <a:rPr lang="ru-RU" altLang="ru-RU" dirty="0">
                <a:latin typeface="Arial" charset="0"/>
              </a:rPr>
              <a:t>Телефоны  (8 818 56) </a:t>
            </a:r>
            <a:r>
              <a:rPr lang="ru-RU" altLang="ru-RU" dirty="0" smtClean="0">
                <a:latin typeface="Arial" charset="0"/>
              </a:rPr>
              <a:t> </a:t>
            </a:r>
            <a:r>
              <a:rPr lang="ru-RU" altLang="ru-RU" dirty="0">
                <a:latin typeface="Arial" charset="0"/>
              </a:rPr>
              <a:t>21383, 21315 </a:t>
            </a:r>
          </a:p>
          <a:p>
            <a:pPr algn="ctr" eaLnBrk="1" hangingPunct="1"/>
            <a:r>
              <a:rPr lang="ru-RU" altLang="ru-RU" dirty="0">
                <a:latin typeface="Arial" charset="0"/>
              </a:rPr>
              <a:t>Электронная почта: </a:t>
            </a:r>
          </a:p>
          <a:p>
            <a:pPr algn="ctr" eaLnBrk="1" hangingPunct="1"/>
            <a:r>
              <a:rPr lang="en-US" altLang="ru-RU" dirty="0" err="1">
                <a:latin typeface="Arial" charset="0"/>
                <a:hlinkClick r:id="rId2"/>
              </a:rPr>
              <a:t>pinegafo</a:t>
            </a:r>
            <a:r>
              <a:rPr lang="ru-RU" altLang="ru-RU" dirty="0">
                <a:latin typeface="Arial" charset="0"/>
                <a:hlinkClick r:id="rId2"/>
              </a:rPr>
              <a:t>29@</a:t>
            </a:r>
            <a:r>
              <a:rPr lang="en-US" altLang="ru-RU" dirty="0" err="1">
                <a:latin typeface="Arial" charset="0"/>
                <a:hlinkClick r:id="rId2"/>
              </a:rPr>
              <a:t>yandex</a:t>
            </a:r>
            <a:r>
              <a:rPr lang="ru-RU" altLang="ru-RU" dirty="0">
                <a:latin typeface="Arial" charset="0"/>
                <a:hlinkClick r:id="rId2"/>
              </a:rPr>
              <a:t>.</a:t>
            </a:r>
            <a:r>
              <a:rPr lang="en-US" altLang="ru-RU" dirty="0" err="1">
                <a:latin typeface="Arial" charset="0"/>
                <a:hlinkClick r:id="rId2"/>
              </a:rPr>
              <a:t>ru</a:t>
            </a:r>
            <a:r>
              <a:rPr lang="ru-RU" altLang="ru-RU" dirty="0">
                <a:latin typeface="Arial" charset="0"/>
                <a:hlinkClick r:id="rId2"/>
              </a:rPr>
              <a:t>.</a:t>
            </a:r>
            <a:endParaRPr lang="ru-RU" altLang="ru-RU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63600" y="188913"/>
            <a:ext cx="5618163" cy="576262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altLang="ru-RU" sz="1900" cap="none" smtClean="0">
                <a:ln>
                  <a:noFill/>
                </a:ln>
                <a:solidFill>
                  <a:srgbClr val="002060"/>
                </a:solidFill>
                <a:ea typeface="Trebuchet MS" pitchFamily="34" charset="0"/>
                <a:cs typeface="Trebuchet MS" pitchFamily="34" charset="0"/>
              </a:rPr>
              <a:t>                                    </a:t>
            </a:r>
            <a:r>
              <a:rPr lang="ru-RU" altLang="ru-RU" sz="1900" cap="none" smtClean="0">
                <a:ln>
                  <a:noFill/>
                </a:ln>
                <a:solidFill>
                  <a:srgbClr val="FF0000"/>
                </a:solidFill>
                <a:ea typeface="Trebuchet MS" pitchFamily="34" charset="0"/>
                <a:cs typeface="Trebuchet MS" pitchFamily="34" charset="0"/>
              </a:rPr>
              <a:t>ОСНОВНЫЕ ПОНЯТИЯ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144463" y="476250"/>
            <a:ext cx="7991475" cy="46815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 sz="1400" b="1" dirty="0" smtClean="0">
              <a:solidFill>
                <a:srgbClr val="000099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defRPr/>
            </a:pPr>
            <a:endParaRPr lang="ru-RU" altLang="ru-RU" sz="1400" b="1" dirty="0" smtClean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altLang="ru-RU" sz="1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</a:rPr>
              <a:t>Бюджет</a:t>
            </a:r>
            <a:r>
              <a:rPr lang="ru-RU" altLang="ru-RU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altLang="ru-RU" sz="1200" dirty="0" smtClean="0">
                <a:latin typeface="Times New Roman" panose="02020603050405020304" pitchFamily="18" charset="0"/>
              </a:rPr>
              <a:t>– форма образования и расходования денежных средств, предназначенных для   финансового обеспечения задач и функций государства и местного самоуправления.</a:t>
            </a:r>
          </a:p>
          <a:p>
            <a:pPr algn="ctr" eaLnBrk="1" hangingPunct="1">
              <a:defRPr/>
            </a:pPr>
            <a:r>
              <a:rPr lang="ru-RU" altLang="ru-RU" sz="1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</a:rPr>
              <a:t>Очередной финансовый год</a:t>
            </a:r>
            <a:r>
              <a:rPr lang="ru-RU" altLang="ru-RU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altLang="ru-RU" sz="1200" dirty="0" smtClean="0">
                <a:latin typeface="Times New Roman" panose="02020603050405020304" pitchFamily="18" charset="0"/>
              </a:rPr>
              <a:t>– год, следующий за текущим финансовым годом.</a:t>
            </a:r>
          </a:p>
          <a:p>
            <a:pPr algn="ctr" eaLnBrk="1" hangingPunct="1">
              <a:defRPr/>
            </a:pPr>
            <a:r>
              <a:rPr lang="ru-RU" altLang="ru-RU" sz="1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</a:rPr>
              <a:t>Бюджетная система</a:t>
            </a:r>
            <a:r>
              <a:rPr lang="ru-RU" altLang="ru-RU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altLang="ru-RU" sz="1200" dirty="0" smtClean="0">
                <a:latin typeface="Times New Roman" panose="02020603050405020304" pitchFamily="18" charset="0"/>
              </a:rPr>
              <a:t>– основанная на экономических отношениях и государственном устройстве, регулируемая нормами права совокупность бюджетов различных территориальных уровней.</a:t>
            </a:r>
          </a:p>
          <a:p>
            <a:pPr algn="ctr" eaLnBrk="1" hangingPunct="1">
              <a:defRPr/>
            </a:pPr>
            <a:r>
              <a:rPr lang="ru-RU" altLang="ru-RU" sz="1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</a:rPr>
              <a:t>Доходы бюджета </a:t>
            </a:r>
            <a:r>
              <a:rPr lang="ru-RU" altLang="ru-RU" sz="1200" b="1" dirty="0" smtClean="0">
                <a:solidFill>
                  <a:srgbClr val="0033CC"/>
                </a:solidFill>
                <a:latin typeface="Times New Roman" panose="02020603050405020304" pitchFamily="18" charset="0"/>
              </a:rPr>
              <a:t>– </a:t>
            </a:r>
            <a:r>
              <a:rPr lang="ru-RU" altLang="ru-RU" sz="1200" dirty="0" smtClean="0">
                <a:latin typeface="Times New Roman" panose="02020603050405020304" pitchFamily="18" charset="0"/>
              </a:rPr>
              <a:t>денежные средства, поступающие в бюджет в соответствии с законодательством.</a:t>
            </a:r>
          </a:p>
          <a:p>
            <a:pPr algn="ctr" eaLnBrk="1" hangingPunct="1">
              <a:defRPr/>
            </a:pPr>
            <a:r>
              <a:rPr lang="ru-RU" altLang="ru-RU" sz="1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</a:rPr>
              <a:t>Расходы бюджета </a:t>
            </a:r>
            <a:r>
              <a:rPr lang="ru-RU" altLang="ru-RU" sz="1200" b="1" dirty="0" smtClean="0">
                <a:solidFill>
                  <a:srgbClr val="0033CC"/>
                </a:solidFill>
                <a:latin typeface="Times New Roman" panose="02020603050405020304" pitchFamily="18" charset="0"/>
              </a:rPr>
              <a:t>– </a:t>
            </a:r>
            <a:r>
              <a:rPr lang="ru-RU" altLang="ru-RU" sz="1200" dirty="0" smtClean="0">
                <a:latin typeface="Times New Roman" panose="02020603050405020304" pitchFamily="18" charset="0"/>
              </a:rPr>
              <a:t>выплачиваемые из бюджета денежные средства, которые направляются на финансовое обеспечение задач и функций государства и местного самоуправления.</a:t>
            </a:r>
            <a:endParaRPr lang="ru-RU" altLang="ru-RU" sz="1200" b="1" dirty="0" smtClean="0">
              <a:latin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altLang="ru-RU" sz="1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</a:rPr>
              <a:t>Бюджетные ассигнования</a:t>
            </a:r>
            <a:r>
              <a:rPr lang="ru-RU" altLang="ru-RU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altLang="ru-RU" sz="1200" dirty="0" smtClean="0">
                <a:solidFill>
                  <a:srgbClr val="0033CC"/>
                </a:solidFill>
                <a:latin typeface="Times New Roman" panose="02020603050405020304" pitchFamily="18" charset="0"/>
              </a:rPr>
              <a:t>– </a:t>
            </a:r>
            <a:r>
              <a:rPr lang="ru-RU" altLang="ru-RU" sz="1200" dirty="0" smtClean="0">
                <a:latin typeface="Times New Roman" panose="02020603050405020304" pitchFamily="18" charset="0"/>
              </a:rPr>
              <a:t>предельные объемы денежных средств, предусмотренных в соответствующем финансовом году для исполнения бюджетных обязательств.</a:t>
            </a:r>
          </a:p>
          <a:p>
            <a:pPr algn="ctr" eaLnBrk="1" hangingPunct="1">
              <a:defRPr/>
            </a:pPr>
            <a:r>
              <a:rPr lang="ru-RU" altLang="ru-RU" sz="1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</a:rPr>
              <a:t>Бюджетные обязательства</a:t>
            </a:r>
            <a:r>
              <a:rPr lang="ru-RU" altLang="ru-RU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altLang="ru-RU" sz="1200" dirty="0" smtClean="0">
                <a:latin typeface="Times New Roman" panose="02020603050405020304" pitchFamily="18" charset="0"/>
              </a:rPr>
              <a:t>- обязанность расходования средств бюджета в течение определенного срока, возникающая в соответствии с законом (решением) о бюджете и со сводной бюджетной росписью.</a:t>
            </a:r>
          </a:p>
          <a:p>
            <a:pPr algn="ctr" eaLnBrk="1" hangingPunct="1">
              <a:defRPr/>
            </a:pPr>
            <a:r>
              <a:rPr lang="ru-RU" altLang="ru-RU" sz="1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</a:rPr>
              <a:t>Муниципальный долг</a:t>
            </a:r>
            <a:r>
              <a:rPr lang="ru-RU" altLang="ru-RU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altLang="ru-RU" sz="1200" dirty="0" smtClean="0">
                <a:latin typeface="Times New Roman" panose="02020603050405020304" pitchFamily="18" charset="0"/>
              </a:rPr>
              <a:t>- долговые обязательства, принятые на себя муниципальным образованием.</a:t>
            </a:r>
          </a:p>
          <a:p>
            <a:pPr algn="ctr" eaLnBrk="1" hangingPunct="1">
              <a:defRPr/>
            </a:pPr>
            <a:r>
              <a:rPr lang="ru-RU" altLang="ru-RU" sz="1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</a:rPr>
              <a:t>Межбюджетные отношения </a:t>
            </a:r>
            <a:r>
              <a:rPr lang="ru-RU" altLang="ru-RU" sz="1200" b="1" dirty="0" smtClean="0">
                <a:solidFill>
                  <a:srgbClr val="000099"/>
                </a:solidFill>
                <a:latin typeface="Times New Roman" panose="02020603050405020304" pitchFamily="18" charset="0"/>
              </a:rPr>
              <a:t>– </a:t>
            </a:r>
            <a:r>
              <a:rPr lang="ru-RU" altLang="ru-RU" sz="1200" dirty="0" smtClean="0">
                <a:latin typeface="Times New Roman" panose="02020603050405020304" pitchFamily="18" charset="0"/>
              </a:rPr>
              <a:t>это финансовые отношения между федеральными органами власти, органами власти субъектов РФ и муниципальными образованиями по вопросам регулирования бюджетных правоотношений, организации и осуществления бюджетного процесса.</a:t>
            </a:r>
          </a:p>
          <a:p>
            <a:pPr algn="ctr" eaLnBrk="1" hangingPunct="1">
              <a:defRPr/>
            </a:pPr>
            <a:r>
              <a:rPr lang="ru-RU" altLang="ru-RU" sz="1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</a:rPr>
              <a:t>Межбюджетные трансферты</a:t>
            </a:r>
            <a:r>
              <a:rPr lang="ru-RU" altLang="ru-RU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altLang="ru-RU" sz="1200" dirty="0" smtClean="0">
                <a:latin typeface="Times New Roman" panose="02020603050405020304" pitchFamily="18" charset="0"/>
              </a:rPr>
              <a:t>– денежные средства, перечисляемые из одного бюджета бюджетной системы РФ другому.</a:t>
            </a:r>
          </a:p>
          <a:p>
            <a:pPr algn="ctr" eaLnBrk="1" hangingPunct="1">
              <a:defRPr/>
            </a:pPr>
            <a:r>
              <a:rPr lang="ru-RU" altLang="ru-RU" sz="1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</a:rPr>
              <a:t>Консолидированный бюджет муниципального образования</a:t>
            </a:r>
            <a:r>
              <a:rPr lang="ru-RU" altLang="ru-RU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altLang="ru-RU" sz="1200" dirty="0" smtClean="0">
                <a:latin typeface="Times New Roman" panose="02020603050405020304" pitchFamily="18" charset="0"/>
              </a:rPr>
              <a:t>– это свод бюджетов всех уровней на соответствующей территории. Консолидированный (сводный) бюджет выполняет функцию объединений бюджетных показателей территории.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defRPr/>
            </a:pPr>
            <a:endParaRPr lang="ru-RU" altLang="ru-RU" sz="1400" dirty="0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Rectangle 23"/>
          <p:cNvSpPr>
            <a:spLocks noGrp="1" noChangeArrowheads="1"/>
          </p:cNvSpPr>
          <p:nvPr>
            <p:ph type="title"/>
          </p:nvPr>
        </p:nvSpPr>
        <p:spPr bwMode="auto">
          <a:xfrm>
            <a:off x="1728788" y="255588"/>
            <a:ext cx="5543550" cy="4318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altLang="ru-RU" sz="2100" cap="none" dirty="0" smtClean="0">
                <a:ln>
                  <a:noFill/>
                </a:ln>
                <a:solidFill>
                  <a:srgbClr val="002060"/>
                </a:solidFill>
                <a:ea typeface="Trebuchet MS" pitchFamily="34" charset="0"/>
                <a:cs typeface="Trebuchet MS" pitchFamily="34" charset="0"/>
              </a:rPr>
              <a:t>ДОХОДЫ МЕСТНОГО БЮДЖЕТА</a:t>
            </a:r>
          </a:p>
        </p:txBody>
      </p:sp>
      <p:grpSp>
        <p:nvGrpSpPr>
          <p:cNvPr id="2" name="Organization Chart 7"/>
          <p:cNvGrpSpPr>
            <a:grpSpLocks noChangeAspect="1"/>
          </p:cNvGrpSpPr>
          <p:nvPr/>
        </p:nvGrpSpPr>
        <p:grpSpPr bwMode="auto">
          <a:xfrm>
            <a:off x="215900" y="908050"/>
            <a:ext cx="7993063" cy="5399297"/>
            <a:chOff x="272" y="999"/>
            <a:chExt cx="2880" cy="1192"/>
          </a:xfrm>
        </p:grpSpPr>
        <p:cxnSp>
          <p:nvCxnSpPr>
            <p:cNvPr id="1028" name="_s1028"/>
            <p:cNvCxnSpPr>
              <a:cxnSpLocks noChangeShapeType="1"/>
              <a:stCxn id="9" idx="0"/>
              <a:endCxn id="6" idx="2"/>
            </p:cNvCxnSpPr>
            <p:nvPr/>
          </p:nvCxnSpPr>
          <p:spPr bwMode="auto">
            <a:xfrm rot="16200000">
              <a:off x="2649" y="1790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9" name="_s1029"/>
            <p:cNvCxnSpPr>
              <a:cxnSpLocks noChangeShapeType="1"/>
              <a:stCxn id="8" idx="0"/>
              <a:endCxn id="5" idx="2"/>
            </p:cNvCxnSpPr>
            <p:nvPr/>
          </p:nvCxnSpPr>
          <p:spPr bwMode="auto">
            <a:xfrm rot="16200000">
              <a:off x="1641" y="1790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0" name="_s1030"/>
            <p:cNvCxnSpPr>
              <a:cxnSpLocks noChangeShapeType="1"/>
              <a:stCxn id="7" idx="0"/>
              <a:endCxn id="4" idx="2"/>
            </p:cNvCxnSpPr>
            <p:nvPr/>
          </p:nvCxnSpPr>
          <p:spPr bwMode="auto">
            <a:xfrm flipV="1">
              <a:off x="700" y="1719"/>
              <a:ext cx="4" cy="14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1" name="_s1031"/>
            <p:cNvCxnSpPr>
              <a:cxnSpLocks noChangeShapeType="1"/>
              <a:stCxn id="6" idx="0"/>
              <a:endCxn id="3" idx="2"/>
            </p:cNvCxnSpPr>
            <p:nvPr/>
          </p:nvCxnSpPr>
          <p:spPr bwMode="auto">
            <a:xfrm rot="5400000" flipH="1">
              <a:off x="2144" y="855"/>
              <a:ext cx="144" cy="1008"/>
            </a:xfrm>
            <a:prstGeom prst="bentConnector3">
              <a:avLst>
                <a:gd name="adj1" fmla="val 175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2" name="_s1032"/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16200000">
              <a:off x="1641" y="1358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3" name="_s1033"/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1136" y="855"/>
              <a:ext cx="144" cy="1008"/>
            </a:xfrm>
            <a:prstGeom prst="bentConnector3">
              <a:avLst>
                <a:gd name="adj1" fmla="val 175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1034"/>
            <p:cNvSpPr>
              <a:spLocks noChangeArrowheads="1"/>
            </p:cNvSpPr>
            <p:nvPr/>
          </p:nvSpPr>
          <p:spPr bwMode="auto">
            <a:xfrm>
              <a:off x="1280" y="999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 Доходы</a:t>
              </a:r>
              <a:r>
                <a:rPr kumimoji="0" lang="ru-RU" altLang="ru-RU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kumimoji="0" lang="ru-RU" altLang="ru-RU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cs typeface="Arial" panose="020B0604020202020204" pitchFamily="34" charset="0"/>
                </a:rPr>
                <a:t>–</a:t>
              </a:r>
              <a:r>
                <a:rPr kumimoji="0" lang="ru-RU" altLang="ru-RU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 безвозмездные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 и  безвозвратные поступления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денежных средств в бюджет</a:t>
              </a:r>
            </a:p>
          </p:txBody>
        </p:sp>
        <p:sp>
          <p:nvSpPr>
            <p:cNvPr id="4" name="_s1035"/>
            <p:cNvSpPr>
              <a:spLocks noChangeArrowheads="1"/>
            </p:cNvSpPr>
            <p:nvPr/>
          </p:nvSpPr>
          <p:spPr bwMode="auto">
            <a:xfrm>
              <a:off x="272" y="143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cs typeface="Arial" panose="020B0604020202020204" pitchFamily="34" charset="0"/>
                </a:rPr>
                <a:t>Налоговые</a:t>
              </a:r>
            </a:p>
          </p:txBody>
        </p:sp>
        <p:sp>
          <p:nvSpPr>
            <p:cNvPr id="5" name="_s1036"/>
            <p:cNvSpPr>
              <a:spLocks noChangeArrowheads="1"/>
            </p:cNvSpPr>
            <p:nvPr/>
          </p:nvSpPr>
          <p:spPr bwMode="auto">
            <a:xfrm>
              <a:off x="1280" y="143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cs typeface="Arial" panose="020B0604020202020204" pitchFamily="34" charset="0"/>
                </a:rPr>
                <a:t>Неналоговые</a:t>
              </a:r>
            </a:p>
          </p:txBody>
        </p:sp>
        <p:sp>
          <p:nvSpPr>
            <p:cNvPr id="6" name="_s1037"/>
            <p:cNvSpPr>
              <a:spLocks noChangeArrowheads="1"/>
            </p:cNvSpPr>
            <p:nvPr/>
          </p:nvSpPr>
          <p:spPr bwMode="auto">
            <a:xfrm>
              <a:off x="2288" y="143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cs typeface="Arial" panose="020B0604020202020204" pitchFamily="34" charset="0"/>
                </a:rPr>
                <a:t>Безвозмездные</a:t>
              </a:r>
            </a:p>
          </p:txBody>
        </p:sp>
        <p:sp>
          <p:nvSpPr>
            <p:cNvPr id="7" name="_s1038"/>
            <p:cNvSpPr>
              <a:spLocks noChangeArrowheads="1"/>
            </p:cNvSpPr>
            <p:nvPr/>
          </p:nvSpPr>
          <p:spPr bwMode="auto">
            <a:xfrm>
              <a:off x="272" y="1863"/>
              <a:ext cx="856" cy="32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Поступления от уплаты налогов,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установленных законодательством РФ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о налогах и сборах, и местных налогов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например: НДФЛ, транспортный налог,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налог на имущество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 физических лиц, земельный налог,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единый налог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на вмененный доход и иные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 налоговые доходы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8" name="_s1039"/>
            <p:cNvSpPr>
              <a:spLocks noChangeArrowheads="1"/>
            </p:cNvSpPr>
            <p:nvPr/>
          </p:nvSpPr>
          <p:spPr bwMode="auto">
            <a:xfrm>
              <a:off x="1280" y="1863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Поступления доходов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 от использования муниципального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 имущества,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 от продажи имущества, платы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 за негативное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воздействие на окружающую среду,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 штрафы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и иные неналоговые доходы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9" name="_s1040"/>
            <p:cNvSpPr>
              <a:spLocks noChangeArrowheads="1"/>
            </p:cNvSpPr>
            <p:nvPr/>
          </p:nvSpPr>
          <p:spPr bwMode="auto">
            <a:xfrm>
              <a:off x="2288" y="1863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Дотации из др. бюджетов бюджетной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системы РФ; субсидии из др.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Бюджетов  бюджетной системы РФ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(межбюджетные субсидии);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субвенции из федерального бюджета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 и (или) из бюджетов субъектов РФ;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иные межбюджетные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36625" y="188913"/>
            <a:ext cx="6245225" cy="315912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/>
            <a:r>
              <a:rPr lang="ru-RU" altLang="ru-RU" sz="2300" cap="none" smtClean="0">
                <a:ln>
                  <a:noFill/>
                </a:ln>
                <a:solidFill>
                  <a:srgbClr val="002060"/>
                </a:solidFill>
                <a:ea typeface="Trebuchet MS" pitchFamily="34" charset="0"/>
                <a:cs typeface="Trebuchet MS" pitchFamily="34" charset="0"/>
              </a:rPr>
              <a:t>              БЕЗВОЗМЕЗДНЫЕ ПОСТУПЛЕНИЯ  </a:t>
            </a:r>
          </a:p>
        </p:txBody>
      </p:sp>
      <p:sp>
        <p:nvSpPr>
          <p:cNvPr id="206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0850" y="836712"/>
            <a:ext cx="4937605" cy="4598888"/>
          </a:xfrm>
        </p:spPr>
        <p:txBody>
          <a:bodyPr rtlCol="0">
            <a:normAutofit/>
          </a:bodyPr>
          <a:lstStyle/>
          <a:p>
            <a:pPr marL="270034" indent="-270034" defTabSz="432054" eaLnBrk="1" fontAlgn="auto" hangingPunct="1">
              <a:lnSpc>
                <a:spcPct val="80000"/>
              </a:lnSpc>
              <a:spcBef>
                <a:spcPts val="662"/>
              </a:spcBef>
              <a:spcAft>
                <a:spcPts val="567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None/>
              <a:defRPr/>
            </a:pPr>
            <a:endParaRPr lang="ru-RU" altLang="ru-RU" sz="16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spcBef>
                <a:spcPts val="662"/>
              </a:spcBef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ru-RU" alt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 – </a:t>
            </a:r>
            <a:r>
              <a:rPr lang="ru-RU" sz="1050" u="sng" dirty="0">
                <a:solidFill>
                  <a:schemeClr val="bg1"/>
                </a:solidFill>
              </a:rPr>
              <a:t>межбюджетные трансферты</a:t>
            </a:r>
            <a:r>
              <a:rPr lang="ru-RU" sz="1050" dirty="0">
                <a:solidFill>
                  <a:schemeClr val="bg1"/>
                </a:solidFill>
              </a:rPr>
              <a:t>, предоставляемые на безвозмездной и безвозвратной основе без установления направлений их </a:t>
            </a:r>
            <a:r>
              <a:rPr lang="ru-RU" sz="1050" dirty="0" smtClean="0">
                <a:solidFill>
                  <a:schemeClr val="bg1"/>
                </a:solidFill>
              </a:rPr>
              <a:t>использования.</a:t>
            </a:r>
            <a:endParaRPr lang="ru-RU" sz="1050" dirty="0">
              <a:solidFill>
                <a:schemeClr val="bg1"/>
              </a:solidFill>
            </a:endParaRPr>
          </a:p>
          <a:p>
            <a:pPr marL="270034" indent="-270034" algn="just" defTabSz="432054" eaLnBrk="1" fontAlgn="auto" hangingPunct="1">
              <a:lnSpc>
                <a:spcPct val="80000"/>
              </a:lnSpc>
              <a:spcBef>
                <a:spcPts val="662"/>
              </a:spcBef>
              <a:spcAft>
                <a:spcPts val="567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ru-RU" alt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Субсидии – </a:t>
            </a:r>
            <a:r>
              <a:rPr lang="ru-RU" dirty="0"/>
              <a:t> </a:t>
            </a:r>
            <a:r>
              <a:rPr lang="ru-RU" sz="1050" u="sng" dirty="0">
                <a:solidFill>
                  <a:schemeClr val="bg1"/>
                </a:solidFill>
                <a:hlinkClick r:id="rId2" tooltip="Межбюджетные отношения"/>
              </a:rPr>
              <a:t>межбюджетный</a:t>
            </a:r>
            <a:r>
              <a:rPr lang="ru-RU" sz="1050" u="sng" dirty="0">
                <a:solidFill>
                  <a:schemeClr val="bg1"/>
                </a:solidFill>
              </a:rPr>
              <a:t> </a:t>
            </a:r>
            <a:r>
              <a:rPr lang="ru-RU" sz="1050" u="sng" dirty="0">
                <a:solidFill>
                  <a:schemeClr val="bg1"/>
                </a:solidFill>
                <a:hlinkClick r:id="rId3" tooltip="Трансферт"/>
              </a:rPr>
              <a:t>трансферт</a:t>
            </a:r>
            <a:r>
              <a:rPr lang="ru-RU" sz="1050" dirty="0">
                <a:solidFill>
                  <a:schemeClr val="bg1"/>
                </a:solidFill>
              </a:rPr>
              <a:t>, предоставляемый в целях </a:t>
            </a:r>
            <a:r>
              <a:rPr lang="ru-RU" sz="1050" dirty="0" err="1">
                <a:solidFill>
                  <a:schemeClr val="bg1"/>
                </a:solidFill>
              </a:rPr>
              <a:t>софинансирования</a:t>
            </a:r>
            <a:r>
              <a:rPr lang="ru-RU" sz="1050" dirty="0">
                <a:solidFill>
                  <a:schemeClr val="bg1"/>
                </a:solidFill>
              </a:rPr>
              <a:t> расходных </a:t>
            </a:r>
            <a:r>
              <a:rPr lang="ru-RU" sz="1050" dirty="0" smtClean="0">
                <a:solidFill>
                  <a:schemeClr val="bg1"/>
                </a:solidFill>
              </a:rPr>
              <a:t>обязательств.</a:t>
            </a:r>
            <a:endParaRPr lang="ru-RU" altLang="ru-RU" sz="105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spcBef>
                <a:spcPts val="662"/>
              </a:spcBef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ru-RU" alt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Субвенции – </a:t>
            </a:r>
            <a:r>
              <a:rPr lang="ru-RU" dirty="0"/>
              <a:t> </a:t>
            </a:r>
            <a:r>
              <a:rPr lang="ru-RU" sz="1000" dirty="0">
                <a:solidFill>
                  <a:schemeClr val="bg1"/>
                </a:solidFill>
                <a:hlinkClick r:id="rId2" tooltip="Межбюджетные отношения"/>
              </a:rPr>
              <a:t>межбюджетный</a:t>
            </a:r>
            <a:r>
              <a:rPr lang="ru-RU" sz="1000" dirty="0">
                <a:solidFill>
                  <a:schemeClr val="bg1"/>
                </a:solidFill>
              </a:rPr>
              <a:t> </a:t>
            </a:r>
            <a:r>
              <a:rPr lang="ru-RU" sz="1000" dirty="0">
                <a:solidFill>
                  <a:schemeClr val="bg1"/>
                </a:solidFill>
                <a:hlinkClick r:id="rId3" tooltip="Трансферт"/>
              </a:rPr>
              <a:t>трансферт</a:t>
            </a:r>
            <a:r>
              <a:rPr lang="ru-RU" sz="1000" dirty="0">
                <a:solidFill>
                  <a:schemeClr val="bg1"/>
                </a:solidFill>
              </a:rPr>
              <a:t>, который предоставляется в целях финансового обеспечения расходных обязательств по переданным </a:t>
            </a:r>
            <a:r>
              <a:rPr lang="ru-RU" sz="1000" dirty="0" smtClean="0">
                <a:solidFill>
                  <a:schemeClr val="bg1"/>
                </a:solidFill>
              </a:rPr>
              <a:t>полномочиям.</a:t>
            </a:r>
          </a:p>
          <a:p>
            <a:pPr algn="just">
              <a:lnSpc>
                <a:spcPct val="80000"/>
              </a:lnSpc>
              <a:spcBef>
                <a:spcPts val="662"/>
              </a:spcBef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ru-RU" alt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Иные межбюджетные </a:t>
            </a:r>
            <a:r>
              <a:rPr lang="ru-RU" alt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трансферты </a:t>
            </a:r>
            <a:r>
              <a:rPr lang="ru-RU" altLang="ru-RU" sz="1000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это с</a:t>
            </a:r>
            <a:r>
              <a:rPr lang="ru-RU" sz="1000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редства</a:t>
            </a:r>
            <a:r>
              <a:rPr lang="ru-RU" sz="10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, предоставляемые одним бюджетом бюджетной системы Российской Федерации другому бюджету.</a:t>
            </a:r>
            <a:r>
              <a:rPr lang="ru-RU" altLang="ru-RU" sz="1000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2" name="Diagram 4"/>
          <p:cNvGrpSpPr>
            <a:grpSpLocks noChangeAspect="1"/>
          </p:cNvGrpSpPr>
          <p:nvPr/>
        </p:nvGrpSpPr>
        <p:grpSpPr bwMode="auto">
          <a:xfrm>
            <a:off x="5400675" y="1771650"/>
            <a:ext cx="2590800" cy="3101975"/>
            <a:chOff x="1586" y="980"/>
            <a:chExt cx="2544" cy="2851"/>
          </a:xfrm>
        </p:grpSpPr>
        <p:sp>
          <p:nvSpPr>
            <p:cNvPr id="3" name="_s2052"/>
            <p:cNvSpPr>
              <a:spLocks noChangeArrowheads="1" noTextEdit="1"/>
            </p:cNvSpPr>
            <p:nvPr/>
          </p:nvSpPr>
          <p:spPr bwMode="auto">
            <a:xfrm>
              <a:off x="2381" y="1565"/>
              <a:ext cx="954" cy="954"/>
            </a:xfrm>
            <a:prstGeom prst="ellipse">
              <a:avLst/>
            </a:prstGeom>
            <a:solidFill>
              <a:schemeClr val="accent2">
                <a:alpha val="50000"/>
              </a:schemeClr>
            </a:solidFill>
            <a:ln w="4669">
              <a:solidFill>
                <a:schemeClr val="accent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" name="_s2053"/>
            <p:cNvSpPr>
              <a:spLocks noChangeArrowheads="1"/>
            </p:cNvSpPr>
            <p:nvPr/>
          </p:nvSpPr>
          <p:spPr bwMode="auto">
            <a:xfrm>
              <a:off x="2731" y="1232"/>
              <a:ext cx="254" cy="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" name="_s2054"/>
            <p:cNvSpPr>
              <a:spLocks noChangeArrowheads="1" noTextEdit="1"/>
            </p:cNvSpPr>
            <p:nvPr/>
          </p:nvSpPr>
          <p:spPr bwMode="auto">
            <a:xfrm>
              <a:off x="2744" y="1928"/>
              <a:ext cx="954" cy="954"/>
            </a:xfrm>
            <a:prstGeom prst="ellipse">
              <a:avLst/>
            </a:prstGeom>
            <a:solidFill>
              <a:schemeClr val="hlink">
                <a:alpha val="50000"/>
              </a:schemeClr>
            </a:solidFill>
            <a:ln w="4669">
              <a:solidFill>
                <a:schemeClr val="hlink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" name="_s2055"/>
            <p:cNvSpPr>
              <a:spLocks noChangeArrowheads="1"/>
            </p:cNvSpPr>
            <p:nvPr/>
          </p:nvSpPr>
          <p:spPr bwMode="auto">
            <a:xfrm>
              <a:off x="3793" y="2286"/>
              <a:ext cx="254" cy="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cs typeface="Arial" panose="020B0604020202020204" pitchFamily="34" charset="0"/>
                </a:rPr>
                <a:t>Дотации</a:t>
              </a:r>
            </a:p>
          </p:txBody>
        </p:sp>
        <p:sp>
          <p:nvSpPr>
            <p:cNvPr id="7" name="_s2056"/>
            <p:cNvSpPr>
              <a:spLocks noChangeArrowheads="1" noTextEdit="1"/>
            </p:cNvSpPr>
            <p:nvPr/>
          </p:nvSpPr>
          <p:spPr bwMode="auto">
            <a:xfrm>
              <a:off x="2381" y="2291"/>
              <a:ext cx="954" cy="954"/>
            </a:xfrm>
            <a:prstGeom prst="ellipse">
              <a:avLst/>
            </a:prstGeom>
            <a:solidFill>
              <a:schemeClr val="folHlink">
                <a:alpha val="50000"/>
              </a:schemeClr>
            </a:solidFill>
            <a:ln w="4669">
              <a:solidFill>
                <a:schemeClr val="folHlink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" name="_s2057"/>
            <p:cNvSpPr>
              <a:spLocks noChangeArrowheads="1"/>
            </p:cNvSpPr>
            <p:nvPr/>
          </p:nvSpPr>
          <p:spPr bwMode="auto">
            <a:xfrm>
              <a:off x="2731" y="3340"/>
              <a:ext cx="254" cy="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cs typeface="Arial" panose="020B0604020202020204" pitchFamily="34" charset="0"/>
                </a:rPr>
                <a:t>Субсидии</a:t>
              </a:r>
            </a:p>
          </p:txBody>
        </p:sp>
        <p:sp>
          <p:nvSpPr>
            <p:cNvPr id="9" name="_s2058"/>
            <p:cNvSpPr>
              <a:spLocks noChangeArrowheads="1" noTextEdit="1"/>
            </p:cNvSpPr>
            <p:nvPr/>
          </p:nvSpPr>
          <p:spPr bwMode="auto">
            <a:xfrm>
              <a:off x="2018" y="1928"/>
              <a:ext cx="954" cy="954"/>
            </a:xfrm>
            <a:prstGeom prst="ellipse">
              <a:avLst/>
            </a:prstGeom>
            <a:solidFill>
              <a:schemeClr val="bg2">
                <a:alpha val="50000"/>
              </a:schemeClr>
            </a:solidFill>
            <a:ln w="4669">
              <a:solidFill>
                <a:schemeClr val="bg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_s2059"/>
            <p:cNvSpPr>
              <a:spLocks noChangeArrowheads="1"/>
            </p:cNvSpPr>
            <p:nvPr/>
          </p:nvSpPr>
          <p:spPr bwMode="auto">
            <a:xfrm>
              <a:off x="1669" y="2286"/>
              <a:ext cx="254" cy="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cs typeface="Arial" panose="020B0604020202020204" pitchFamily="34" charset="0"/>
                </a:rPr>
                <a:t>Субвенции</a:t>
              </a:r>
            </a:p>
          </p:txBody>
        </p:sp>
      </p:grpSp>
      <p:sp>
        <p:nvSpPr>
          <p:cNvPr id="2062" name="Прямоугольник 2"/>
          <p:cNvSpPr>
            <a:spLocks noChangeArrowheads="1"/>
          </p:cNvSpPr>
          <p:nvPr/>
        </p:nvSpPr>
        <p:spPr bwMode="auto">
          <a:xfrm>
            <a:off x="5726113" y="2132013"/>
            <a:ext cx="2474912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1100"/>
              <a:t>Иные межбюджетные трансферты 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0363" y="115888"/>
            <a:ext cx="7494587" cy="288925"/>
          </a:xfrm>
        </p:spPr>
        <p:txBody>
          <a:bodyPr>
            <a:normAutofit fontScale="90000"/>
          </a:bodyPr>
          <a:lstStyle/>
          <a:p>
            <a:pPr algn="ctr" defTabSz="864108" eaLnBrk="1" fontAlgn="auto" hangingPunct="1">
              <a:spcAft>
                <a:spcPts val="0"/>
              </a:spcAft>
              <a:defRPr/>
            </a:pPr>
            <a:r>
              <a:rPr lang="ru-RU" sz="2000" dirty="0" smtClean="0"/>
              <a:t>Доходы</a:t>
            </a:r>
            <a:endParaRPr lang="ru-RU" sz="2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584647"/>
              </p:ext>
            </p:extLst>
          </p:nvPr>
        </p:nvGraphicFramePr>
        <p:xfrm>
          <a:off x="503957" y="549275"/>
          <a:ext cx="7273206" cy="51519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704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1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11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182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Собственные налоговые и неналоговые доходы Исполнение </a:t>
                      </a:r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местного </a:t>
                      </a:r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бюджета </a:t>
                      </a:r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2024 </a:t>
                      </a:r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2650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8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доходов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Сумма,</a:t>
                      </a:r>
                      <a:b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 рублей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, %</a:t>
                      </a:r>
                      <a:endParaRPr lang="ru-RU" sz="11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26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6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26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147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226,8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68,95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147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</a:t>
                      </a:r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27,8 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8,46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18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упрощенной системы налогообложения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147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10,0</a:t>
                      </a: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3,04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26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сельскохозяйственный налог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147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0,03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18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патентной системы налогообложения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147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0,91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26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 физических лиц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147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1,37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1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Транспортный налог с физических лиц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147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18,6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5,66</a:t>
                      </a:r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26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 налог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147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1,03</a:t>
                      </a:r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018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 по делам, рассматриваемым в судах общей юрисдикции, мировыми судьями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147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1,34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6009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 за </a:t>
                      </a:r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совершение нотариальных действий должностными лицами органов местного самоуправления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147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</a:t>
                      </a:r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54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 за государственную регистрацию, а также за совершение прочих юридически значимых действий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147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</a:t>
                      </a:r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0,12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Прямоугольник 1"/>
          <p:cNvSpPr>
            <a:spLocks noChangeArrowheads="1"/>
          </p:cNvSpPr>
          <p:nvPr/>
        </p:nvSpPr>
        <p:spPr bwMode="auto">
          <a:xfrm>
            <a:off x="863600" y="765175"/>
            <a:ext cx="71294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altLang="ru-RU" sz="140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4339" name="Прямоугольник 1"/>
          <p:cNvSpPr>
            <a:spLocks noChangeArrowheads="1"/>
          </p:cNvSpPr>
          <p:nvPr/>
        </p:nvSpPr>
        <p:spPr bwMode="auto">
          <a:xfrm>
            <a:off x="863600" y="115888"/>
            <a:ext cx="73453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altLang="ru-RU" sz="140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841915"/>
              </p:ext>
            </p:extLst>
          </p:nvPr>
        </p:nvGraphicFramePr>
        <p:xfrm>
          <a:off x="431949" y="692696"/>
          <a:ext cx="7272807" cy="54726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016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82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28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511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получаемые в виде арендной либо иной платы за передачу в возмездное пользование государственного и муниципального имущества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142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</a:t>
                      </a:r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7,1  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2,16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29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Платежи от государственных и муниципальных унитарных предприятий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142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</a:t>
                      </a:r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   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0,03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09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доходы от использования имущества и прав, находящихся в государственной и муниципальной собственности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142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7,2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2,19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2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142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5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негативное воздействие на окружающую среду</a:t>
                      </a:r>
                      <a:endParaRPr lang="ru-RU" sz="11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142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</a:t>
                      </a:r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0,52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5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142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29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оказания платных услуг и компенсации затрат государства</a:t>
                      </a:r>
                      <a:endParaRPr lang="ru-RU" sz="11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142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9,6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2,92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29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материальных и нематериальных активов</a:t>
                      </a:r>
                      <a:endParaRPr lang="ru-RU" sz="11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142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</a:t>
                      </a:r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1,1   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0,33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52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142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8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Штрафы, санкции, возмещение ущерба </a:t>
                      </a:r>
                      <a:endParaRPr lang="ru-RU" sz="11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</a:t>
                      </a:r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2,9   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0,88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278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Прочие неналоговые доходы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0,2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350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Налоговые и неналоговые доходы 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</a:t>
                      </a:r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329,0   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Прямоугольник 1"/>
          <p:cNvSpPr>
            <a:spLocks noChangeArrowheads="1"/>
          </p:cNvSpPr>
          <p:nvPr/>
        </p:nvSpPr>
        <p:spPr bwMode="auto">
          <a:xfrm>
            <a:off x="1728788" y="549275"/>
            <a:ext cx="4318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Удельный вес налоговых и неналоговых доходов </a:t>
            </a: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бюджета </a:t>
            </a:r>
            <a:r>
              <a:rPr lang="ru-RU" altLang="ru-RU" sz="1400" dirty="0" err="1" smtClean="0">
                <a:latin typeface="Times New Roman" pitchFamily="18" charset="0"/>
                <a:cs typeface="Times New Roman" pitchFamily="18" charset="0"/>
              </a:rPr>
              <a:t>Пинежского</a:t>
            </a: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 муниципального округа  в 2024</a:t>
            </a:r>
          </a:p>
          <a:p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году</a:t>
            </a:r>
          </a:p>
        </p:txBody>
      </p:sp>
      <p:graphicFrame>
        <p:nvGraphicFramePr>
          <p:cNvPr id="5" name="Объект 24"/>
          <p:cNvGraphicFramePr/>
          <p:nvPr/>
        </p:nvGraphicFramePr>
        <p:xfrm>
          <a:off x="1134269" y="1509712"/>
          <a:ext cx="6372225" cy="3838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Прямоугольник 1"/>
          <p:cNvSpPr>
            <a:spLocks noChangeArrowheads="1"/>
          </p:cNvSpPr>
          <p:nvPr/>
        </p:nvSpPr>
        <p:spPr bwMode="auto">
          <a:xfrm>
            <a:off x="2087563" y="765175"/>
            <a:ext cx="443388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dirty="0"/>
              <a:t>Доходы </a:t>
            </a:r>
            <a:r>
              <a:rPr lang="ru-RU" altLang="ru-RU" dirty="0" smtClean="0"/>
              <a:t>бюджета </a:t>
            </a:r>
            <a:r>
              <a:rPr lang="ru-RU" altLang="ru-RU" dirty="0" err="1" smtClean="0"/>
              <a:t>Пинежского</a:t>
            </a:r>
            <a:r>
              <a:rPr lang="ru-RU" altLang="ru-RU" dirty="0" smtClean="0"/>
              <a:t> муниципального округа 2024 года, </a:t>
            </a:r>
          </a:p>
          <a:p>
            <a:r>
              <a:rPr lang="ru-RU" altLang="ru-RU" dirty="0" smtClean="0"/>
              <a:t>                   млн</a:t>
            </a:r>
            <a:r>
              <a:rPr lang="ru-RU" altLang="ru-RU" dirty="0"/>
              <a:t>. руб. </a:t>
            </a:r>
          </a:p>
        </p:txBody>
      </p:sp>
      <p:graphicFrame>
        <p:nvGraphicFramePr>
          <p:cNvPr id="4" name="Объект 8"/>
          <p:cNvGraphicFramePr/>
          <p:nvPr/>
        </p:nvGraphicFramePr>
        <p:xfrm>
          <a:off x="1677194" y="1685925"/>
          <a:ext cx="5286375" cy="3486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9941" y="116632"/>
            <a:ext cx="77768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endParaRPr lang="ru-RU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x-none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Доходы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Пинежского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муниципального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округа</a:t>
            </a:r>
            <a:r>
              <a:rPr lang="x-none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x-none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x-none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год составили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x-none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113,2</a:t>
            </a:r>
            <a:r>
              <a:rPr lang="x-none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млн. руб., в том числе: налоговые и неналоговые доходы 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329,0</a:t>
            </a:r>
            <a:r>
              <a:rPr lang="x-none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млн. руб., безвозмездные перечисления 1 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784,2</a:t>
            </a:r>
            <a:r>
              <a:rPr lang="x-none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млн. руб. </a:t>
            </a:r>
            <a:endParaRPr lang="ru-RU" sz="1100" dirty="0">
              <a:solidFill>
                <a:schemeClr val="bg1"/>
              </a:solidFill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x-none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Налоговые и неналоговые доходы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местного</a:t>
            </a:r>
            <a:r>
              <a:rPr lang="x-none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бюджета в </a:t>
            </a:r>
            <a:r>
              <a:rPr lang="x-none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x-none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году по сравнению с предыдущим годом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увеличились  </a:t>
            </a:r>
            <a:r>
              <a:rPr lang="x-none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33,0 </a:t>
            </a:r>
            <a:r>
              <a:rPr lang="x-none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млн. руб., плановые назначения исполнены на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84,4</a:t>
            </a:r>
            <a:r>
              <a:rPr lang="x-none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процентов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(-60,9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млн.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x-none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В структуре наибольший удельный вес занимают налог на доходы физических лиц, акцизы на </a:t>
            </a:r>
            <a:r>
              <a:rPr lang="x-none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нефтепродукты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налог взимаемый в связи с применением упрощенной системы налогообложения </a:t>
            </a:r>
            <a:r>
              <a:rPr lang="x-none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транспортный налог с физических лиц</a:t>
            </a:r>
            <a:r>
              <a:rPr lang="x-none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доля которых составила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86,1</a:t>
            </a:r>
            <a:r>
              <a:rPr lang="x-none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%.</a:t>
            </a:r>
            <a:endParaRPr lang="ru-RU" sz="1100" dirty="0">
              <a:solidFill>
                <a:schemeClr val="bg1"/>
              </a:solidFill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31949" y="3532952"/>
            <a:ext cx="806489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Безвозмездные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поступления от других бюджетов бюджетной системы Российской  Федерации в 2024 году увеличились  по сравнению с 2023 годом на 160,8 млн. рублей.  Основную долю (46,1%) занимают субвенции – средства, предоставляемые на выполнение переданных государственных полномочий (822,3 млн. рублей).</a:t>
            </a:r>
          </a:p>
          <a:p>
            <a:pPr algn="just"/>
            <a:r>
              <a:rPr lang="ru-RU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Особенностью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года является предоставление бюджету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Пинежского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муниципального округа межбюджетного трансферта на реализацию мероприятий по социально-экономическому в размере 58,8 млн. рублей. Эта мера поддержки муниципальных округов, преобразовавшихся из муниципальных районов, позволила осуществить ряд значимых для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Пинежского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округа мероприятий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2793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2691</TotalTime>
  <Words>986</Words>
  <Application>Microsoft Office PowerPoint</Application>
  <PresentationFormat>Произвольный</PresentationFormat>
  <Paragraphs>170</Paragraphs>
  <Slides>13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5" baseType="lpstr">
      <vt:lpstr>Arial</vt:lpstr>
      <vt:lpstr>Century Gothic</vt:lpstr>
      <vt:lpstr>Courier New</vt:lpstr>
      <vt:lpstr>Impact</vt:lpstr>
      <vt:lpstr>Segoe UI Semilight</vt:lpstr>
      <vt:lpstr>Tahoma</vt:lpstr>
      <vt:lpstr>Times New Roman</vt:lpstr>
      <vt:lpstr>Trebuchet MS</vt:lpstr>
      <vt:lpstr>Wingdings</vt:lpstr>
      <vt:lpstr>Wingdings 3</vt:lpstr>
      <vt:lpstr>Сектор</vt:lpstr>
      <vt:lpstr>Диаграмма</vt:lpstr>
      <vt:lpstr>Презентация PowerPoint</vt:lpstr>
      <vt:lpstr>                                    ОСНОВНЫЕ ПОНЯТИЯ</vt:lpstr>
      <vt:lpstr>ДОХОДЫ МЕСТНОГО БЮДЖЕТА</vt:lpstr>
      <vt:lpstr>              БЕЗВОЗМЕЗДНЫЕ ПОСТУПЛЕНИЯ  </vt:lpstr>
      <vt:lpstr>Доходы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MoBIL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7bud1</dc:creator>
  <cp:lastModifiedBy>Ольга Балашова</cp:lastModifiedBy>
  <cp:revision>498</cp:revision>
  <dcterms:created xsi:type="dcterms:W3CDTF">2016-06-30T13:40:17Z</dcterms:created>
  <dcterms:modified xsi:type="dcterms:W3CDTF">2025-03-21T13:08:48Z</dcterms:modified>
</cp:coreProperties>
</file>